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71"/>
  </p:notesMasterIdLst>
  <p:sldIdLst>
    <p:sldId id="256" r:id="rId2"/>
    <p:sldId id="356" r:id="rId3"/>
    <p:sldId id="395" r:id="rId4"/>
    <p:sldId id="357" r:id="rId5"/>
    <p:sldId id="281" r:id="rId6"/>
    <p:sldId id="282" r:id="rId7"/>
    <p:sldId id="358" r:id="rId8"/>
    <p:sldId id="359" r:id="rId9"/>
    <p:sldId id="360" r:id="rId10"/>
    <p:sldId id="361" r:id="rId11"/>
    <p:sldId id="272" r:id="rId12"/>
    <p:sldId id="260" r:id="rId13"/>
    <p:sldId id="276" r:id="rId14"/>
    <p:sldId id="283" r:id="rId15"/>
    <p:sldId id="273" r:id="rId16"/>
    <p:sldId id="257" r:id="rId17"/>
    <p:sldId id="263" r:id="rId18"/>
    <p:sldId id="372" r:id="rId19"/>
    <p:sldId id="292" r:id="rId20"/>
    <p:sldId id="291" r:id="rId21"/>
    <p:sldId id="371" r:id="rId22"/>
    <p:sldId id="369" r:id="rId23"/>
    <p:sldId id="370" r:id="rId24"/>
    <p:sldId id="277" r:id="rId25"/>
    <p:sldId id="274" r:id="rId26"/>
    <p:sldId id="287" r:id="rId27"/>
    <p:sldId id="403" r:id="rId28"/>
    <p:sldId id="288" r:id="rId29"/>
    <p:sldId id="368" r:id="rId30"/>
    <p:sldId id="261" r:id="rId31"/>
    <p:sldId id="278" r:id="rId32"/>
    <p:sldId id="262" r:id="rId33"/>
    <p:sldId id="381" r:id="rId34"/>
    <p:sldId id="284" r:id="rId35"/>
    <p:sldId id="289" r:id="rId36"/>
    <p:sldId id="290" r:id="rId37"/>
    <p:sldId id="285" r:id="rId38"/>
    <p:sldId id="279" r:id="rId39"/>
    <p:sldId id="286" r:id="rId40"/>
    <p:sldId id="280" r:id="rId41"/>
    <p:sldId id="293" r:id="rId42"/>
    <p:sldId id="404" r:id="rId43"/>
    <p:sldId id="400" r:id="rId44"/>
    <p:sldId id="392" r:id="rId45"/>
    <p:sldId id="393" r:id="rId46"/>
    <p:sldId id="375" r:id="rId47"/>
    <p:sldId id="374" r:id="rId48"/>
    <p:sldId id="385" r:id="rId49"/>
    <p:sldId id="376" r:id="rId50"/>
    <p:sldId id="386" r:id="rId51"/>
    <p:sldId id="387" r:id="rId52"/>
    <p:sldId id="388" r:id="rId53"/>
    <p:sldId id="382" r:id="rId54"/>
    <p:sldId id="296" r:id="rId55"/>
    <p:sldId id="389" r:id="rId56"/>
    <p:sldId id="379" r:id="rId57"/>
    <p:sldId id="295" r:id="rId58"/>
    <p:sldId id="401" r:id="rId59"/>
    <p:sldId id="402" r:id="rId60"/>
    <p:sldId id="383" r:id="rId61"/>
    <p:sldId id="394" r:id="rId62"/>
    <p:sldId id="391" r:id="rId63"/>
    <p:sldId id="396" r:id="rId64"/>
    <p:sldId id="363" r:id="rId65"/>
    <p:sldId id="378" r:id="rId66"/>
    <p:sldId id="364" r:id="rId67"/>
    <p:sldId id="398" r:id="rId68"/>
    <p:sldId id="399" r:id="rId69"/>
    <p:sldId id="344" r:id="rId70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60092" autoAdjust="0"/>
  </p:normalViewPr>
  <p:slideViewPr>
    <p:cSldViewPr>
      <p:cViewPr varScale="1">
        <p:scale>
          <a:sx n="68" d="100"/>
          <a:sy n="68" d="100"/>
        </p:scale>
        <p:origin x="-288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B831895-7ED2-45CE-8577-C5CC393E51B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93C66E8-3232-455C-A4BB-92DE0E87DC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미국 특허 신청서에서 가져온 아마존</a:t>
            </a:r>
            <a:r>
              <a:rPr lang="ko-KR" altLang="en-US" baseline="0" dirty="0" smtClean="0"/>
              <a:t> 고 적용 기술 설명도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RFID, </a:t>
            </a:r>
            <a:r>
              <a:rPr lang="ko-KR" altLang="en-US" baseline="0" dirty="0" smtClean="0"/>
              <a:t>광학 카메라 등 </a:t>
            </a:r>
            <a:r>
              <a:rPr lang="ko-KR" altLang="en-US" baseline="0" dirty="0" err="1" smtClean="0"/>
              <a:t>여러가지</a:t>
            </a:r>
            <a:r>
              <a:rPr lang="ko-KR" altLang="en-US" baseline="0" dirty="0" smtClean="0"/>
              <a:t> 센서를 조합하여 구매자가 어떤 물건을 구매했는지 자동으로 파악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 직원들을 대상으로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년간 시험 운영을 한 후 </a:t>
            </a:r>
            <a:r>
              <a:rPr lang="en-US" altLang="ko-KR" dirty="0" smtClean="0"/>
              <a:t>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일 일반인에게 공개되어 영업을 시작함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뉴욕타임즈</a:t>
            </a:r>
            <a:r>
              <a:rPr lang="ko-KR" altLang="en-US" dirty="0" smtClean="0"/>
              <a:t> 기자가</a:t>
            </a:r>
            <a:r>
              <a:rPr lang="ko-KR" altLang="en-US" baseline="0" dirty="0" smtClean="0"/>
              <a:t> 아마존의 허락을 받고 물건을 </a:t>
            </a:r>
            <a:r>
              <a:rPr lang="ko-KR" altLang="en-US" baseline="0" dirty="0" err="1" smtClean="0"/>
              <a:t>쇼필백</a:t>
            </a:r>
            <a:r>
              <a:rPr lang="ko-KR" altLang="en-US" baseline="0" dirty="0" smtClean="0"/>
              <a:t> 밑에 몰래 숨겨 나오는 실험을 하였으나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아마존고</a:t>
            </a:r>
            <a:r>
              <a:rPr lang="ko-KR" altLang="en-US" dirty="0" smtClean="0"/>
              <a:t> 매장이 해당 상품을 추적 감지하여 자동결제가 진행됨</a:t>
            </a:r>
            <a:endParaRPr lang="en-US" altLang="ko-KR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91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삼성전자 </a:t>
            </a:r>
            <a:r>
              <a:rPr lang="en-US" altLang="ko-KR" dirty="0" smtClean="0"/>
              <a:t>DS(</a:t>
            </a:r>
            <a:r>
              <a:rPr lang="ko-KR" altLang="en-US" dirty="0" smtClean="0"/>
              <a:t>디바이스 솔루션</a:t>
            </a:r>
            <a:r>
              <a:rPr lang="en-US" altLang="ko-KR" dirty="0" smtClean="0"/>
              <a:t>)</a:t>
            </a:r>
            <a:r>
              <a:rPr lang="ko-KR" altLang="en-US" dirty="0" smtClean="0"/>
              <a:t>부분 </a:t>
            </a:r>
            <a:r>
              <a:rPr lang="en-US" altLang="ko-KR" dirty="0" smtClean="0"/>
              <a:t>IOT</a:t>
            </a:r>
            <a:r>
              <a:rPr lang="ko-KR" altLang="en-US" dirty="0" smtClean="0"/>
              <a:t>사업화 팀에서 진행하던 </a:t>
            </a:r>
            <a:r>
              <a:rPr lang="ko-KR" altLang="en-US" dirty="0" err="1" smtClean="0"/>
              <a:t>아틱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플렛폼은</a:t>
            </a:r>
            <a:r>
              <a:rPr lang="en-US" altLang="ko-KR" baseline="0" dirty="0" smtClean="0"/>
              <a:t> 2015</a:t>
            </a:r>
            <a:r>
              <a:rPr lang="ko-KR" altLang="en-US" baseline="0" dirty="0" smtClean="0"/>
              <a:t>년 첫 선을 보였고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baseline="0" dirty="0" smtClean="0"/>
              <a:t>월 부로 개발을</a:t>
            </a:r>
            <a:r>
              <a:rPr lang="ko-KR" altLang="en-US" dirty="0" smtClean="0"/>
              <a:t> 종료하고 사업부 해체됨</a:t>
            </a:r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 성과가 크지 않다는 판단 때문으로 풀이된다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보드 가격은 사양에 따라 다르며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5~20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 수준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삼선은 </a:t>
            </a:r>
            <a:r>
              <a:rPr lang="ko-KR" altLang="en-US" dirty="0" err="1" smtClean="0"/>
              <a:t>타이젠</a:t>
            </a:r>
            <a:r>
              <a:rPr lang="en-US" altLang="ko-KR" dirty="0" smtClean="0"/>
              <a:t>(</a:t>
            </a:r>
            <a:r>
              <a:rPr lang="ko-KR" altLang="en-US" dirty="0" smtClean="0"/>
              <a:t>삼전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인텔연합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google</a:t>
            </a:r>
            <a:r>
              <a:rPr lang="ko-KR" altLang="en-US" dirty="0" smtClean="0"/>
              <a:t>종속을 벗어나고자 노력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5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48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영국과 </a:t>
            </a:r>
            <a:r>
              <a:rPr lang="ko-KR" altLang="en-US" dirty="0" err="1" smtClean="0"/>
              <a:t>웨일즈</a:t>
            </a:r>
            <a:r>
              <a:rPr lang="ko-KR" altLang="en-US" dirty="0" smtClean="0"/>
              <a:t> 자선위원회 등록된 단체인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재단은 </a:t>
            </a:r>
            <a:r>
              <a:rPr lang="en-US" altLang="ko-KR" dirty="0" smtClean="0"/>
              <a:t>2009</a:t>
            </a:r>
            <a:r>
              <a:rPr lang="ko-KR" altLang="en-US" dirty="0" smtClean="0"/>
              <a:t>년 영국 </a:t>
            </a:r>
            <a:r>
              <a:rPr lang="ko-KR" altLang="en-US" dirty="0" err="1" smtClean="0"/>
              <a:t>케임즈리지셔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칼데롯에</a:t>
            </a:r>
            <a:r>
              <a:rPr lang="ko-KR" altLang="en-US" dirty="0" smtClean="0"/>
              <a:t> 위치</a:t>
            </a:r>
            <a:endParaRPr lang="en-US" altLang="ko-KR" dirty="0" smtClean="0"/>
          </a:p>
          <a:p>
            <a:r>
              <a:rPr lang="ko-KR" altLang="en-US" dirty="0" smtClean="0"/>
              <a:t>학교에서 컴퓨터 과학 연구를 촉진하기 위해 설립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케임브리지</a:t>
            </a:r>
            <a:r>
              <a:rPr lang="ko-KR" altLang="en-US" dirty="0" smtClean="0"/>
              <a:t> 컴퓨터 연구소와 </a:t>
            </a:r>
            <a:r>
              <a:rPr lang="ko-KR" altLang="en-US" dirty="0" err="1" smtClean="0"/>
              <a:t>브로드컴이</a:t>
            </a:r>
            <a:r>
              <a:rPr lang="ko-KR" altLang="en-US" dirty="0" smtClean="0"/>
              <a:t> 재단을 지원</a:t>
            </a:r>
            <a:endParaRPr lang="en-US" altLang="ko-KR" dirty="0" smtClean="0"/>
          </a:p>
          <a:p>
            <a:r>
              <a:rPr lang="ko-KR" altLang="en-US" dirty="0" err="1" smtClean="0"/>
              <a:t>브로드컴이</a:t>
            </a:r>
            <a:r>
              <a:rPr lang="ko-KR" altLang="en-US" dirty="0" smtClean="0"/>
              <a:t> 제조하는 </a:t>
            </a:r>
            <a:r>
              <a:rPr lang="en-US" altLang="ko-KR" dirty="0" smtClean="0"/>
              <a:t>Broadcom</a:t>
            </a:r>
            <a:r>
              <a:rPr lang="en-US" altLang="ko-KR" baseline="0" dirty="0" smtClean="0"/>
              <a:t> 283X</a:t>
            </a:r>
            <a:r>
              <a:rPr lang="ko-KR" altLang="en-US" baseline="0" dirty="0" smtClean="0"/>
              <a:t>시리즈의 </a:t>
            </a:r>
            <a:r>
              <a:rPr lang="en-US" altLang="ko-KR" baseline="0" dirty="0" err="1" smtClean="0"/>
              <a:t>SoC</a:t>
            </a:r>
            <a:r>
              <a:rPr lang="ko-KR" altLang="en-US" baseline="0" dirty="0" smtClean="0"/>
              <a:t>를 탑재해 지금의 </a:t>
            </a:r>
            <a:r>
              <a:rPr lang="ko-KR" altLang="en-US" baseline="0" dirty="0" err="1" smtClean="0"/>
              <a:t>라즈베리파이가</a:t>
            </a:r>
            <a:r>
              <a:rPr lang="ko-KR" altLang="en-US" baseline="0" dirty="0" smtClean="0"/>
              <a:t> 탄생</a:t>
            </a:r>
            <a:endParaRPr lang="en-US" altLang="ko-KR" baseline="0" dirty="0" smtClean="0"/>
          </a:p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재단 수요 설립자중 </a:t>
            </a:r>
            <a:r>
              <a:rPr lang="ko-KR" altLang="en-US" dirty="0" err="1" smtClean="0"/>
              <a:t>브로드컴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칩셋</a:t>
            </a:r>
            <a:r>
              <a:rPr lang="ko-KR" altLang="en-US" dirty="0" smtClean="0"/>
              <a:t> 엔지니어가 있음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45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아두이노는</a:t>
            </a:r>
            <a:r>
              <a:rPr lang="ko-KR" altLang="en-US" dirty="0" smtClean="0"/>
              <a:t> 컴퓨터라기 보다는 마이크로 컨트롤러에 가까움 정품의 경우 </a:t>
            </a:r>
            <a:r>
              <a:rPr lang="en-US" altLang="ko-KR" dirty="0" smtClean="0"/>
              <a:t>3</a:t>
            </a:r>
            <a:r>
              <a:rPr lang="ko-KR" altLang="en-US" dirty="0" smtClean="0"/>
              <a:t>만원 정도 카피제품의 경우 </a:t>
            </a:r>
            <a:r>
              <a:rPr lang="en-US" altLang="ko-KR" dirty="0" smtClean="0"/>
              <a:t>5~8</a:t>
            </a:r>
            <a:r>
              <a:rPr lang="ko-KR" altLang="en-US" dirty="0" smtClean="0"/>
              <a:t>천원에 구매가능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라즈베리파이는</a:t>
            </a:r>
            <a:r>
              <a:rPr lang="ko-KR" altLang="en-US" dirty="0" smtClean="0"/>
              <a:t> 정품의 경우 </a:t>
            </a:r>
            <a:r>
              <a:rPr lang="en-US" altLang="ko-KR" dirty="0" smtClean="0"/>
              <a:t>45000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카피 제품은 오렌지보드</a:t>
            </a:r>
            <a:r>
              <a:rPr lang="en-US" altLang="ko-KR" dirty="0" smtClean="0"/>
              <a:t>(4</a:t>
            </a:r>
            <a:r>
              <a:rPr lang="ko-KR" altLang="en-US" dirty="0" err="1" smtClean="0"/>
              <a:t>만원대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바나나 파이</a:t>
            </a:r>
            <a:r>
              <a:rPr lang="en-US" altLang="ko-KR" dirty="0" smtClean="0"/>
              <a:t>(12</a:t>
            </a:r>
            <a:r>
              <a:rPr lang="ko-KR" altLang="en-US" dirty="0" err="1" smtClean="0"/>
              <a:t>만원대</a:t>
            </a:r>
            <a:r>
              <a:rPr lang="en-US" altLang="ko-KR" dirty="0" smtClean="0"/>
              <a:t>), ASUS</a:t>
            </a:r>
            <a:r>
              <a:rPr lang="en-US" altLang="ko-KR" baseline="0" dirty="0" smtClean="0"/>
              <a:t> Tinker(15</a:t>
            </a:r>
            <a:r>
              <a:rPr lang="ko-KR" altLang="en-US" baseline="0" dirty="0" err="1" smtClean="0"/>
              <a:t>만원대</a:t>
            </a:r>
            <a:r>
              <a:rPr lang="en-US" altLang="ko-KR" baseline="0" dirty="0" smtClean="0"/>
              <a:t>), </a:t>
            </a:r>
            <a:r>
              <a:rPr lang="ko-KR" altLang="en-US" baseline="0" dirty="0" err="1" smtClean="0"/>
              <a:t>비글본</a:t>
            </a:r>
            <a:r>
              <a:rPr lang="en-US" altLang="ko-KR" baseline="0" dirty="0" smtClean="0"/>
              <a:t>(13</a:t>
            </a:r>
            <a:r>
              <a:rPr lang="ko-KR" altLang="en-US" baseline="0" dirty="0" err="1" smtClean="0"/>
              <a:t>만원대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등 다양하게 있으며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크게 </a:t>
            </a:r>
            <a:r>
              <a:rPr lang="ko-KR" altLang="en-US" baseline="0" dirty="0" err="1" smtClean="0"/>
              <a:t>메리트가</a:t>
            </a:r>
            <a:r>
              <a:rPr lang="ko-KR" altLang="en-US" baseline="0" dirty="0" smtClean="0"/>
              <a:t> 없음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99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1B</a:t>
            </a:r>
            <a:r>
              <a:rPr lang="ko-KR" altLang="en-US" dirty="0" smtClean="0"/>
              <a:t>를 시작으로 꾸준히 신제품이 출시되고 있으며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년에는 </a:t>
            </a:r>
            <a:r>
              <a:rPr lang="en-US" altLang="ko-KR" dirty="0" smtClean="0"/>
              <a:t>3B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클럭을</a:t>
            </a:r>
            <a:r>
              <a:rPr lang="ko-KR" altLang="en-US" dirty="0" smtClean="0"/>
              <a:t> 향상시킨 마이너 업그레이드 버전 </a:t>
            </a:r>
            <a:r>
              <a:rPr lang="en-US" altLang="ko-KR" dirty="0" smtClean="0"/>
              <a:t>3B+</a:t>
            </a:r>
            <a:r>
              <a:rPr lang="ko-KR" altLang="en-US" dirty="0" smtClean="0"/>
              <a:t>가 출시 되었고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2018</a:t>
            </a:r>
            <a:r>
              <a:rPr lang="ko-KR" altLang="en-US" dirty="0" err="1" smtClean="0"/>
              <a:t>년말</a:t>
            </a:r>
            <a:r>
              <a:rPr lang="ko-KR" altLang="en-US" dirty="0" smtClean="0"/>
              <a:t> </a:t>
            </a:r>
            <a:r>
              <a:rPr lang="en-US" altLang="ko-KR" dirty="0" smtClean="0"/>
              <a:t>3A+ </a:t>
            </a:r>
            <a:r>
              <a:rPr lang="ko-KR" altLang="en-US" dirty="0" smtClean="0"/>
              <a:t>모델이 출시됨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이더넷</a:t>
            </a:r>
            <a:r>
              <a:rPr lang="en-US" altLang="ko-KR" dirty="0" smtClean="0"/>
              <a:t>,USB</a:t>
            </a:r>
            <a:r>
              <a:rPr lang="ko-KR" altLang="en-US" dirty="0" smtClean="0"/>
              <a:t>허브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</a:t>
            </a:r>
            <a:r>
              <a:rPr lang="en-US" altLang="ko-KR" dirty="0" smtClean="0"/>
              <a:t>512, </a:t>
            </a:r>
            <a:r>
              <a:rPr lang="ko-KR" altLang="en-US" dirty="0" smtClean="0"/>
              <a:t>가격 </a:t>
            </a:r>
            <a:r>
              <a:rPr lang="en-US" altLang="ko-KR" dirty="0" smtClean="0"/>
              <a:t>-$10)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74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40nm</a:t>
            </a:r>
            <a:r>
              <a:rPr lang="ko-KR" altLang="en-US" dirty="0" smtClean="0"/>
              <a:t>공정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10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PWR </a:t>
            </a:r>
            <a:r>
              <a:rPr lang="ko-KR" altLang="en-US" baseline="0" dirty="0" smtClean="0"/>
              <a:t>전원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붉은색</a:t>
            </a:r>
            <a:r>
              <a:rPr lang="en-US" altLang="ko-KR" baseline="0" dirty="0" smtClean="0"/>
              <a:t>, ACT-</a:t>
            </a:r>
            <a:r>
              <a:rPr lang="ko-KR" altLang="en-US" baseline="0" dirty="0" smtClean="0"/>
              <a:t>마이크로</a:t>
            </a:r>
            <a:r>
              <a:rPr lang="en-US" altLang="ko-KR" baseline="0" dirty="0" err="1" smtClean="0"/>
              <a:t>sd</a:t>
            </a:r>
            <a:r>
              <a:rPr lang="ko-KR" altLang="en-US" baseline="0" dirty="0" smtClean="0"/>
              <a:t>카드 </a:t>
            </a:r>
            <a:r>
              <a:rPr lang="ko-KR" altLang="en-US" baseline="0" dirty="0" err="1" smtClean="0"/>
              <a:t>억세스시</a:t>
            </a:r>
            <a:r>
              <a:rPr lang="ko-KR" altLang="en-US" baseline="0" dirty="0" smtClean="0"/>
              <a:t> 깜박임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BCM2837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USB2.0</a:t>
            </a:r>
            <a:r>
              <a:rPr lang="ko-KR" altLang="en-US" dirty="0" smtClean="0"/>
              <a:t>포트가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밖에 없음</a:t>
            </a:r>
            <a:r>
              <a:rPr lang="ko-KR" altLang="en-US" baseline="0" dirty="0"/>
              <a:t>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포트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허브가 카드에 내장되어 있으며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포트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개는 내부적으로 </a:t>
            </a:r>
            <a:r>
              <a:rPr lang="ko-KR" altLang="en-US" baseline="0" dirty="0" err="1" smtClean="0"/>
              <a:t>유선랜</a:t>
            </a:r>
            <a:r>
              <a:rPr lang="ko-KR" altLang="en-US" baseline="0" dirty="0" smtClean="0"/>
              <a:t> 칩에서 사용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3.5mm </a:t>
            </a:r>
            <a:r>
              <a:rPr lang="ko-KR" altLang="en-US" baseline="0" dirty="0" smtClean="0"/>
              <a:t>오디오 </a:t>
            </a:r>
            <a:r>
              <a:rPr lang="ko-KR" altLang="en-US" baseline="0" dirty="0" err="1" smtClean="0"/>
              <a:t>잭이</a:t>
            </a:r>
            <a:r>
              <a:rPr lang="ko-KR" altLang="en-US" baseline="0" dirty="0" smtClean="0"/>
              <a:t> 있는데 사운드 출력만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소리 입력을 위해서는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사운드카드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마이크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혹은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마이크가 필요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3.5mm </a:t>
            </a:r>
            <a:r>
              <a:rPr lang="ko-KR" altLang="en-US" baseline="0" dirty="0" smtClean="0"/>
              <a:t>오디오 </a:t>
            </a:r>
            <a:r>
              <a:rPr lang="ko-KR" altLang="en-US" baseline="0" dirty="0" err="1" smtClean="0"/>
              <a:t>잭에는</a:t>
            </a:r>
            <a:r>
              <a:rPr lang="ko-KR" altLang="en-US" baseline="0" dirty="0" smtClean="0"/>
              <a:t> 아날로그 방식의 </a:t>
            </a:r>
            <a:r>
              <a:rPr lang="ko-KR" altLang="en-US" baseline="0" dirty="0" err="1" smtClean="0"/>
              <a:t>컴포지트</a:t>
            </a:r>
            <a:r>
              <a:rPr lang="ko-KR" altLang="en-US" baseline="0" dirty="0" smtClean="0"/>
              <a:t> 영상 단자가 같이 내장되어 있음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GPIO </a:t>
            </a:r>
            <a:r>
              <a:rPr lang="ko-KR" altLang="en-US" dirty="0" smtClean="0"/>
              <a:t>확장 </a:t>
            </a:r>
            <a:r>
              <a:rPr lang="ko-KR" altLang="en-US" dirty="0" err="1" smtClean="0"/>
              <a:t>해더에는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HAT(Hardware</a:t>
            </a:r>
            <a:r>
              <a:rPr lang="en-US" altLang="ko-KR" baseline="0" dirty="0" smtClean="0"/>
              <a:t> Attached on Top)</a:t>
            </a:r>
            <a:r>
              <a:rPr lang="ko-KR" altLang="en-US" baseline="0" dirty="0" smtClean="0"/>
              <a:t>이라는 </a:t>
            </a:r>
            <a:r>
              <a:rPr lang="ko-KR" altLang="en-US" baseline="0" dirty="0" err="1" smtClean="0"/>
              <a:t>커스터마이즈스</a:t>
            </a:r>
            <a:r>
              <a:rPr lang="ko-KR" altLang="en-US" baseline="0" dirty="0" smtClean="0"/>
              <a:t> 확장 보드를 끼울 수 있음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라즈베리파이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HAT </a:t>
            </a:r>
            <a:r>
              <a:rPr lang="ko-KR" altLang="en-US" baseline="0" dirty="0" smtClean="0"/>
              <a:t>예시 보여줌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외장 하드 </a:t>
            </a:r>
            <a:r>
              <a:rPr lang="ko-KR" altLang="en-US" baseline="0" dirty="0" err="1" smtClean="0"/>
              <a:t>이용시에는</a:t>
            </a:r>
            <a:r>
              <a:rPr lang="ko-KR" altLang="en-US" baseline="0" dirty="0" smtClean="0"/>
              <a:t> 전원 공급단자가 있는 외부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허브를 </a:t>
            </a:r>
            <a:r>
              <a:rPr lang="ko-KR" altLang="en-US" baseline="0" dirty="0" err="1" smtClean="0"/>
              <a:t>사용하는게</a:t>
            </a:r>
            <a:r>
              <a:rPr lang="ko-KR" altLang="en-US" baseline="0" dirty="0" smtClean="0"/>
              <a:t> 좋음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전류 문제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전원이 있는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허브를 사용할 경우 외부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허브에서 </a:t>
            </a:r>
            <a:r>
              <a:rPr lang="ko-KR" altLang="en-US" baseline="0" dirty="0" err="1" smtClean="0"/>
              <a:t>라즈베리파이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단자로 전원이 역으로 들어오는 </a:t>
            </a:r>
            <a:r>
              <a:rPr lang="ko-KR" altLang="en-US" baseline="0" dirty="0" err="1" smtClean="0"/>
              <a:t>백피딩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백 </a:t>
            </a:r>
            <a:r>
              <a:rPr lang="ko-KR" altLang="en-US" baseline="0" dirty="0" err="1" smtClean="0"/>
              <a:t>파워링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현상이 일어나 </a:t>
            </a:r>
            <a:r>
              <a:rPr lang="ko-KR" altLang="en-US" baseline="0" dirty="0" err="1" smtClean="0"/>
              <a:t>라브베리파이가</a:t>
            </a:r>
            <a:r>
              <a:rPr lang="ko-KR" altLang="en-US" baseline="0" dirty="0" smtClean="0"/>
              <a:t> 손상을 입을 우려가 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이를 </a:t>
            </a:r>
            <a:r>
              <a:rPr lang="ko-KR" altLang="en-US" baseline="0" dirty="0" err="1" smtClean="0"/>
              <a:t>방지하기위해</a:t>
            </a:r>
            <a:r>
              <a:rPr lang="ko-KR" altLang="en-US" baseline="0" dirty="0" smtClean="0"/>
              <a:t> 외장 전원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허브 사용시에는 해당 외장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허브에서 전원을 끌어와 </a:t>
            </a:r>
            <a:r>
              <a:rPr lang="ko-KR" altLang="en-US" baseline="0" dirty="0" err="1" smtClean="0"/>
              <a:t>라즈베리파이의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MicroUSB</a:t>
            </a:r>
            <a:r>
              <a:rPr lang="ko-KR" altLang="en-US" baseline="0" dirty="0" smtClean="0"/>
              <a:t>파워 단자에 전원을 </a:t>
            </a:r>
            <a:r>
              <a:rPr lang="ko-KR" altLang="en-US" baseline="0" dirty="0" err="1" smtClean="0"/>
              <a:t>공급하는것이</a:t>
            </a:r>
            <a:r>
              <a:rPr lang="ko-KR" altLang="en-US" baseline="0" dirty="0" smtClean="0"/>
              <a:t> 가장 좋음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4</a:t>
            </a:r>
            <a:r>
              <a:rPr lang="ko-KR" altLang="en-US" baseline="0" dirty="0" smtClean="0"/>
              <a:t>핀 오디오 </a:t>
            </a:r>
            <a:r>
              <a:rPr lang="ko-KR" altLang="en-US" baseline="0" dirty="0" err="1" smtClean="0"/>
              <a:t>소캣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잭은</a:t>
            </a:r>
            <a:r>
              <a:rPr lang="ko-KR" altLang="en-US" baseline="0" dirty="0" smtClean="0"/>
              <a:t> 맨 왼쪽부터 </a:t>
            </a:r>
            <a:r>
              <a:rPr lang="en-US" altLang="ko-KR" baseline="0" dirty="0" smtClean="0"/>
              <a:t>R,L,GND,</a:t>
            </a:r>
            <a:r>
              <a:rPr lang="ko-KR" altLang="en-US" baseline="0" dirty="0" err="1" smtClean="0"/>
              <a:t>컴포지트비디오로</a:t>
            </a:r>
            <a:r>
              <a:rPr lang="ko-KR" altLang="en-US" baseline="0" dirty="0" smtClean="0"/>
              <a:t> 구성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CSI(Camera Serial Interface)</a:t>
            </a:r>
            <a:r>
              <a:rPr lang="ko-KR" altLang="en-US" baseline="0" dirty="0" smtClean="0"/>
              <a:t>단자는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핀 </a:t>
            </a:r>
            <a:r>
              <a:rPr lang="ko-KR" altLang="en-US" baseline="0" dirty="0" err="1" smtClean="0"/>
              <a:t>라즈베리파이</a:t>
            </a:r>
            <a:r>
              <a:rPr lang="ko-KR" altLang="en-US" baseline="0" dirty="0" smtClean="0"/>
              <a:t> 전용 </a:t>
            </a:r>
            <a:r>
              <a:rPr lang="en-US" altLang="ko-KR" baseline="0" dirty="0" smtClean="0"/>
              <a:t>500</a:t>
            </a:r>
            <a:r>
              <a:rPr lang="ko-KR" altLang="en-US" baseline="0" dirty="0" err="1" smtClean="0"/>
              <a:t>만화소</a:t>
            </a:r>
            <a:r>
              <a:rPr lang="ko-KR" altLang="en-US" baseline="0" dirty="0" smtClean="0"/>
              <a:t> 카메라 모듈을 장착할 수 있음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33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40nm </a:t>
            </a:r>
            <a:r>
              <a:rPr lang="ko-KR" altLang="en-US" dirty="0" smtClean="0"/>
              <a:t>공정으로 제작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70</a:t>
            </a:r>
            <a:r>
              <a:rPr lang="ko-KR" altLang="en-US" dirty="0" smtClean="0"/>
              <a:t>도 미만은 </a:t>
            </a:r>
            <a:r>
              <a:rPr lang="en-US" altLang="ko-KR" dirty="0" smtClean="0"/>
              <a:t>1.4Ghz, </a:t>
            </a:r>
            <a:r>
              <a:rPr lang="ko-KR" altLang="en-US" dirty="0" smtClean="0"/>
              <a:t>이상 올라갈 시 </a:t>
            </a:r>
            <a:r>
              <a:rPr lang="en-US" altLang="ko-KR" dirty="0" smtClean="0"/>
              <a:t>1.2Ghz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클럭조절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80</a:t>
            </a:r>
            <a:r>
              <a:rPr lang="ko-KR" altLang="en-US" baseline="0" dirty="0" smtClean="0"/>
              <a:t>도 </a:t>
            </a:r>
            <a:r>
              <a:rPr lang="ko-KR" altLang="en-US" baseline="0" dirty="0" err="1" smtClean="0"/>
              <a:t>도달시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600Mhz</a:t>
            </a:r>
            <a:r>
              <a:rPr lang="ko-KR" altLang="en-US" baseline="0" dirty="0" smtClean="0"/>
              <a:t>로 강제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쓰로틀링</a:t>
            </a:r>
            <a:endParaRPr lang="en-US" altLang="ko-KR" dirty="0" smtClean="0"/>
          </a:p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ARM</a:t>
            </a:r>
            <a:r>
              <a:rPr lang="en-US" altLang="ko-KR" baseline="0" dirty="0" smtClean="0"/>
              <a:t> v7</a:t>
            </a:r>
            <a:r>
              <a:rPr lang="ko-KR" altLang="en-US" baseline="0" dirty="0" err="1" smtClean="0"/>
              <a:t>명령셋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최신 인텔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사양과 비교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59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스마트폰의</a:t>
            </a:r>
            <a:r>
              <a:rPr lang="ko-KR" altLang="en-US" dirty="0" smtClean="0"/>
              <a:t> 급격한 진화가 </a:t>
            </a:r>
            <a:r>
              <a:rPr lang="en-US" altLang="ko-KR" dirty="0" smtClean="0"/>
              <a:t>arm </a:t>
            </a:r>
            <a:r>
              <a:rPr lang="ko-KR" altLang="en-US" dirty="0" smtClean="0"/>
              <a:t>프로세서 가격을 획기적으로 낮춤</a:t>
            </a:r>
            <a:endParaRPr lang="en-US" altLang="ko-KR" dirty="0" smtClean="0"/>
          </a:p>
          <a:p>
            <a:r>
              <a:rPr lang="en-US" altLang="ko-KR" dirty="0" smtClean="0"/>
              <a:t>ARM</a:t>
            </a:r>
            <a:r>
              <a:rPr lang="ko-KR" altLang="en-US" dirty="0" err="1" smtClean="0"/>
              <a:t>홀딩스는</a:t>
            </a:r>
            <a:r>
              <a:rPr lang="ko-KR" altLang="en-US" dirty="0" smtClean="0"/>
              <a:t> 영국회사로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모델에 대해서는 </a:t>
            </a:r>
            <a:r>
              <a:rPr lang="en-US" altLang="ko-KR" dirty="0" smtClean="0"/>
              <a:t>ARMv7</a:t>
            </a:r>
            <a:r>
              <a:rPr lang="ko-KR" altLang="en-US" dirty="0" smtClean="0"/>
              <a:t>에 대한 지적 재산권을 선불 수수료와 프로세서 판매가의 </a:t>
            </a:r>
            <a:r>
              <a:rPr lang="en-US" altLang="ko-KR" dirty="0" smtClean="0"/>
              <a:t>1~2%</a:t>
            </a:r>
            <a:r>
              <a:rPr lang="ko-KR" altLang="en-US" baseline="0" dirty="0" smtClean="0"/>
              <a:t> 로열티를 </a:t>
            </a:r>
            <a:r>
              <a:rPr lang="ko-KR" altLang="en-US" dirty="0" smtClean="0"/>
              <a:t> 받는 조건으로 사용 허가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브로드컴</a:t>
            </a:r>
            <a:r>
              <a:rPr lang="ko-KR" altLang="en-US" baseline="0" dirty="0" err="1" smtClean="0"/>
              <a:t>을</a:t>
            </a:r>
            <a:r>
              <a:rPr lang="ko-KR" altLang="en-US" baseline="0" dirty="0" smtClean="0"/>
              <a:t> 소유한 아비고 테크놀로지는 </a:t>
            </a:r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BCM2837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단품으로</a:t>
            </a:r>
            <a:r>
              <a:rPr lang="ko-KR" altLang="en-US" baseline="0" dirty="0" smtClean="0"/>
              <a:t> 팔지는 않지만 시장에서 비슷한 프로세서를 </a:t>
            </a:r>
            <a:r>
              <a:rPr lang="en-US" altLang="ko-KR" baseline="0" dirty="0" smtClean="0"/>
              <a:t>5~10$</a:t>
            </a:r>
            <a:r>
              <a:rPr lang="ko-KR" altLang="en-US" baseline="0" dirty="0" smtClean="0"/>
              <a:t>에 살 수 있음</a:t>
            </a:r>
            <a:endParaRPr lang="en-US" altLang="ko-KR" baseline="0" dirty="0" smtClean="0"/>
          </a:p>
          <a:p>
            <a:r>
              <a:rPr lang="ko-KR" altLang="en-US" dirty="0" smtClean="0"/>
              <a:t>삼성 </a:t>
            </a:r>
            <a:r>
              <a:rPr lang="ko-KR" altLang="en-US" dirty="0" err="1" smtClean="0"/>
              <a:t>갤럭시</a:t>
            </a:r>
            <a:r>
              <a:rPr lang="en-US" altLang="ko-KR" dirty="0" smtClean="0"/>
              <a:t>s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옥타</a:t>
            </a:r>
            <a:r>
              <a:rPr lang="ko-KR" altLang="en-US" baseline="0" dirty="0" smtClean="0"/>
              <a:t> 코어시리즈는 </a:t>
            </a:r>
            <a:r>
              <a:rPr lang="en-US" altLang="ko-KR" baseline="0" dirty="0" smtClean="0"/>
              <a:t>Big Little</a:t>
            </a:r>
            <a:r>
              <a:rPr lang="ko-KR" altLang="en-US" baseline="0" dirty="0" smtClean="0"/>
              <a:t>기술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고성능 코어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저전력 코어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개가 혼합된 구조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사용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6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일간 배울 내용을 간단히 </a:t>
            </a:r>
            <a:r>
              <a:rPr lang="ko-KR" altLang="en-US" dirty="0" err="1" smtClean="0"/>
              <a:t>소개드리겠습니다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강의는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입문강의로 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리눅스</a:t>
            </a:r>
            <a:r>
              <a:rPr lang="ko-KR" altLang="en-US" baseline="0" dirty="0" smtClean="0"/>
              <a:t> 기초사용법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기초</a:t>
            </a:r>
            <a:r>
              <a:rPr lang="en-US" altLang="ko-KR" baseline="0" dirty="0" smtClean="0"/>
              <a:t>, GPIO</a:t>
            </a:r>
            <a:r>
              <a:rPr lang="ko-KR" altLang="en-US" baseline="0" dirty="0" smtClean="0"/>
              <a:t>를 이용한 전자부품실습으로 이루어져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오늘은 </a:t>
            </a:r>
            <a:r>
              <a:rPr lang="ko-KR" altLang="en-US" baseline="0" dirty="0" err="1" smtClean="0"/>
              <a:t>라즈베리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HW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설치방법 그리고 </a:t>
            </a:r>
            <a:r>
              <a:rPr lang="ko-KR" altLang="en-US" baseline="0" dirty="0" err="1" smtClean="0"/>
              <a:t>리눅스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사용법을을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배우겠습니다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내일은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기초 및 </a:t>
            </a:r>
            <a:r>
              <a:rPr lang="en-US" altLang="ko-KR" baseline="0" dirty="0" smtClean="0"/>
              <a:t>GPIO</a:t>
            </a:r>
            <a:r>
              <a:rPr lang="ko-KR" altLang="en-US" baseline="0" dirty="0" smtClean="0"/>
              <a:t>에 대해서 </a:t>
            </a:r>
            <a:r>
              <a:rPr lang="ko-KR" altLang="en-US" baseline="0" dirty="0" smtClean="0"/>
              <a:t>알아보고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를 켜보는 정도의 실습을 할 예정입니다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 날에는 본격적으로 </a:t>
            </a:r>
            <a:r>
              <a:rPr lang="en-US" altLang="ko-KR" baseline="0" dirty="0" smtClean="0"/>
              <a:t>GPIO</a:t>
            </a:r>
            <a:r>
              <a:rPr lang="ko-KR" altLang="en-US" baseline="0" dirty="0" smtClean="0"/>
              <a:t>를 이용 각종 센서와 모터를 제어해 보고 이를 응용해 개인별 프로젝트를 </a:t>
            </a:r>
            <a:r>
              <a:rPr lang="ko-KR" altLang="en-US" baseline="0" dirty="0" smtClean="0"/>
              <a:t>실습할 </a:t>
            </a:r>
            <a:r>
              <a:rPr lang="ko-KR" altLang="en-US" baseline="0" dirty="0" smtClean="0"/>
              <a:t>예정입니다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강의에 앞서 여러분들의 경험 여부를 알고 싶은데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지금 </a:t>
            </a:r>
            <a:r>
              <a:rPr lang="ko-KR" altLang="en-US" baseline="0" dirty="0" err="1" smtClean="0"/>
              <a:t>리눅스를</a:t>
            </a:r>
            <a:r>
              <a:rPr lang="ko-KR" altLang="en-US" baseline="0" dirty="0" smtClean="0"/>
              <a:t> 사용하고 계시거나 사용해 본적이 </a:t>
            </a:r>
            <a:r>
              <a:rPr lang="ko-KR" altLang="en-US" baseline="0" dirty="0" err="1" smtClean="0"/>
              <a:t>있으신분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언어를 사용한 경험이 </a:t>
            </a:r>
            <a:r>
              <a:rPr lang="ko-KR" altLang="en-US" baseline="0" dirty="0" err="1" smtClean="0"/>
              <a:t>있으신분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이미 </a:t>
            </a:r>
            <a:r>
              <a:rPr lang="ko-KR" altLang="en-US" baseline="0" dirty="0" err="1" smtClean="0"/>
              <a:t>리눅스와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언어에 </a:t>
            </a:r>
            <a:r>
              <a:rPr lang="ko-KR" altLang="en-US" baseline="0" dirty="0" err="1" smtClean="0"/>
              <a:t>익숙하신분들은</a:t>
            </a:r>
            <a:r>
              <a:rPr lang="ko-KR" altLang="en-US" baseline="0" dirty="0" smtClean="0"/>
              <a:t> 오늘 오후수업과 내일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기초 수업부분이 너무 쉬울 수도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잘 하시는 분들은 주변에 힘들어 </a:t>
            </a:r>
            <a:r>
              <a:rPr lang="ko-KR" altLang="en-US" baseline="0" dirty="0" err="1" smtClean="0"/>
              <a:t>하시는분들을</a:t>
            </a:r>
            <a:r>
              <a:rPr lang="ko-KR" altLang="en-US" baseline="0" dirty="0" smtClean="0"/>
              <a:t> 도와주시고 </a:t>
            </a:r>
            <a:r>
              <a:rPr lang="ko-KR" altLang="en-US" baseline="0" dirty="0" err="1" smtClean="0"/>
              <a:t>리눅스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man</a:t>
            </a:r>
            <a:r>
              <a:rPr lang="ko-KR" altLang="en-US" baseline="0" dirty="0" smtClean="0"/>
              <a:t>명령이나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레퍼런스를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한번더</a:t>
            </a:r>
            <a:r>
              <a:rPr lang="ko-KR" altLang="en-US" baseline="0" dirty="0" smtClean="0"/>
              <a:t> 열어보시면서 아시는 부분을 좀더 강화하는 시간을 보내셔도 </a:t>
            </a:r>
            <a:r>
              <a:rPr lang="ko-KR" altLang="en-US" baseline="0" dirty="0" err="1" smtClean="0"/>
              <a:t>좋을것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 </a:t>
            </a:r>
            <a:r>
              <a:rPr lang="ko-KR" altLang="en-US" baseline="0" dirty="0" err="1" smtClean="0"/>
              <a:t>마지막날에는</a:t>
            </a:r>
            <a:r>
              <a:rPr lang="ko-KR" altLang="en-US" baseline="0" dirty="0" smtClean="0"/>
              <a:t> 개인별 응용프로젝트 시간이 있는데 아이디어를 미리 생각해 놓으셨다가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일차에 실제 구현하셔서 여러분의 능력을 마음껏 보여주시면 더 감사하겠습니다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91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인텔은 완제품 </a:t>
            </a:r>
            <a:r>
              <a:rPr lang="ko-KR" altLang="en-US" dirty="0" err="1" smtClean="0"/>
              <a:t>칩셋을</a:t>
            </a:r>
            <a:r>
              <a:rPr lang="ko-KR" altLang="en-US" dirty="0" smtClean="0"/>
              <a:t> 설계하고 개발</a:t>
            </a:r>
            <a:r>
              <a:rPr lang="en-US" altLang="ko-KR" dirty="0" smtClean="0"/>
              <a:t>/</a:t>
            </a:r>
            <a:r>
              <a:rPr lang="ko-KR" altLang="en-US" dirty="0" smtClean="0"/>
              <a:t>판매한다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ARM</a:t>
            </a:r>
            <a:r>
              <a:rPr lang="ko-KR" altLang="en-US" dirty="0" err="1" smtClean="0"/>
              <a:t>홀딩스는</a:t>
            </a:r>
            <a:r>
              <a:rPr lang="ko-KR" altLang="en-US" dirty="0" smtClean="0"/>
              <a:t> 순수한 설계 회사</a:t>
            </a:r>
            <a:r>
              <a:rPr lang="en-US" altLang="ko-KR" dirty="0" smtClean="0"/>
              <a:t>, ARM</a:t>
            </a:r>
            <a:r>
              <a:rPr lang="ko-KR" altLang="en-US" dirty="0" smtClean="0"/>
              <a:t>은 다른 회사에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코어 라이선스를 공급</a:t>
            </a:r>
            <a:endParaRPr lang="en-US" altLang="ko-KR" dirty="0" smtClean="0"/>
          </a:p>
          <a:p>
            <a:r>
              <a:rPr lang="en-US" altLang="ko-KR" dirty="0" smtClean="0"/>
              <a:t>ARM </a:t>
            </a:r>
            <a:r>
              <a:rPr lang="ko-KR" altLang="en-US" dirty="0" smtClean="0"/>
              <a:t>라이선스를 취득한 회사는 이를 변경하거나 자체 개발 기능을 추가하여 </a:t>
            </a:r>
            <a:r>
              <a:rPr lang="en-US" altLang="ko-KR" dirty="0" err="1" smtClean="0"/>
              <a:t>SoC</a:t>
            </a:r>
            <a:r>
              <a:rPr lang="ko-KR" altLang="en-US" dirty="0" smtClean="0"/>
              <a:t>설계를 완성하고 사용가능</a:t>
            </a:r>
            <a:endParaRPr lang="en-US" altLang="ko-KR" dirty="0" smtClean="0"/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삼성 </a:t>
            </a:r>
            <a:r>
              <a:rPr lang="ko-KR" altLang="en-US" dirty="0" err="1" smtClean="0"/>
              <a:t>엑시노스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퀄컴의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스냅드래곤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PC/</a:t>
            </a:r>
            <a:r>
              <a:rPr lang="ko-KR" altLang="en-US" dirty="0" smtClean="0"/>
              <a:t>서버 시장에서</a:t>
            </a:r>
            <a:r>
              <a:rPr lang="ko-KR" altLang="en-US" baseline="0" dirty="0" smtClean="0"/>
              <a:t> 인텔이 주도권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스마트폰</a:t>
            </a:r>
            <a:r>
              <a:rPr lang="en-US" altLang="ko-KR" baseline="0" dirty="0" smtClean="0"/>
              <a:t>/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시장에서는 저전력 기반의 </a:t>
            </a:r>
            <a:r>
              <a:rPr lang="en-US" altLang="ko-KR" baseline="0" dirty="0" smtClean="0"/>
              <a:t>ARM</a:t>
            </a:r>
            <a:r>
              <a:rPr lang="ko-KR" altLang="en-US" baseline="0" dirty="0" smtClean="0"/>
              <a:t>이 우세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전체 시장은 </a:t>
            </a:r>
            <a:r>
              <a:rPr lang="en-US" altLang="ko-KR" dirty="0" smtClean="0"/>
              <a:t>ARM</a:t>
            </a:r>
            <a:r>
              <a:rPr lang="ko-KR" altLang="en-US" dirty="0" smtClean="0"/>
              <a:t>이 차지하는 시장이 크지만 여러 회사</a:t>
            </a:r>
            <a:r>
              <a:rPr lang="en-US" altLang="ko-KR" dirty="0" smtClean="0"/>
              <a:t>(ARM, </a:t>
            </a:r>
            <a:r>
              <a:rPr lang="ko-KR" altLang="en-US" dirty="0" err="1" smtClean="0"/>
              <a:t>퀄컴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브로드컴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삼성전자</a:t>
            </a:r>
            <a:r>
              <a:rPr lang="ko-KR" altLang="en-US" baseline="0" dirty="0" smtClean="0"/>
              <a:t> 등 소수의 설계사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다수의 제조사</a:t>
            </a:r>
            <a:r>
              <a:rPr lang="en-US" altLang="ko-KR" baseline="0" dirty="0" smtClean="0"/>
              <a:t>)</a:t>
            </a:r>
            <a:r>
              <a:rPr lang="ko-KR" altLang="en-US" dirty="0" smtClean="0"/>
              <a:t>가 나눠먹는 구조</a:t>
            </a:r>
            <a:endParaRPr lang="en-US" altLang="ko-KR" dirty="0" smtClean="0"/>
          </a:p>
          <a:p>
            <a:r>
              <a:rPr lang="ko-KR" altLang="en-US" dirty="0" smtClean="0"/>
              <a:t>반면 </a:t>
            </a:r>
            <a:r>
              <a:rPr lang="en-US" altLang="ko-KR" dirty="0" smtClean="0"/>
              <a:t>X86</a:t>
            </a:r>
            <a:r>
              <a:rPr lang="ko-KR" altLang="en-US" dirty="0" smtClean="0"/>
              <a:t>시장은 인텔</a:t>
            </a:r>
            <a:r>
              <a:rPr lang="en-US" altLang="ko-KR" dirty="0" smtClean="0"/>
              <a:t>,AMD</a:t>
            </a:r>
            <a:r>
              <a:rPr lang="ko-KR" altLang="en-US" dirty="0" smtClean="0"/>
              <a:t>가 과점 하는 시장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스카이레이크를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카비레이크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카비레이크</a:t>
            </a:r>
            <a:r>
              <a:rPr lang="en-US" altLang="ko-KR" dirty="0" smtClean="0"/>
              <a:t>-r, </a:t>
            </a:r>
            <a:r>
              <a:rPr lang="ko-KR" altLang="en-US" dirty="0" err="1" smtClean="0"/>
              <a:t>커피레이크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위스키레이크</a:t>
            </a:r>
            <a:r>
              <a:rPr lang="ko-KR" altLang="en-US" dirty="0" smtClean="0"/>
              <a:t> 등 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레이크만</a:t>
            </a:r>
            <a:r>
              <a:rPr lang="ko-KR" altLang="en-US" dirty="0" smtClean="0"/>
              <a:t> 붙여 </a:t>
            </a:r>
            <a:r>
              <a:rPr lang="ko-KR" altLang="en-US" dirty="0" err="1" smtClean="0"/>
              <a:t>울궈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먹던것을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서니코브가</a:t>
            </a:r>
            <a:r>
              <a:rPr lang="ko-KR" altLang="en-US" dirty="0" smtClean="0"/>
              <a:t> 등장하면서 </a:t>
            </a:r>
            <a:r>
              <a:rPr lang="ko-KR" altLang="en-US" dirty="0" err="1" smtClean="0"/>
              <a:t>세대교체될</a:t>
            </a:r>
            <a:r>
              <a:rPr lang="ko-KR" altLang="en-US" dirty="0" smtClean="0"/>
              <a:t> 전망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84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SIMD </a:t>
            </a:r>
            <a:r>
              <a:rPr lang="ko-KR" altLang="en-US" dirty="0" err="1" smtClean="0"/>
              <a:t>쿼드</a:t>
            </a:r>
            <a:r>
              <a:rPr lang="ko-KR" altLang="en-US" dirty="0" smtClean="0"/>
              <a:t> 코어로 구성되어 있으며 </a:t>
            </a:r>
            <a:r>
              <a:rPr lang="en-US" altLang="ko-KR" dirty="0" smtClean="0"/>
              <a:t>4x</a:t>
            </a:r>
            <a:r>
              <a:rPr lang="en-US" altLang="ko-KR" baseline="0" dirty="0" smtClean="0"/>
              <a:t> Mux</a:t>
            </a:r>
            <a:r>
              <a:rPr lang="ko-KR" altLang="en-US" baseline="0" dirty="0" smtClean="0"/>
              <a:t>조합으로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개의 코어를 사용하는 효과를 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CPU</a:t>
            </a:r>
            <a:r>
              <a:rPr lang="ko-KR" altLang="en-US" baseline="0" dirty="0" smtClean="0"/>
              <a:t>와 메인 메모리를 공유함</a:t>
            </a:r>
            <a:r>
              <a:rPr lang="en-US" altLang="ko-KR" baseline="0" dirty="0" smtClean="0"/>
              <a:t>, OpenGL ES1.1 </a:t>
            </a:r>
            <a:r>
              <a:rPr lang="ko-KR" altLang="en-US" baseline="0" dirty="0" smtClean="0"/>
              <a:t>및 </a:t>
            </a:r>
            <a:r>
              <a:rPr lang="en-US" altLang="ko-KR" baseline="0" dirty="0" smtClean="0"/>
              <a:t>2.0</a:t>
            </a:r>
            <a:r>
              <a:rPr lang="ko-KR" altLang="en-US" baseline="0" dirty="0" smtClean="0"/>
              <a:t>을 지원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TMU(Texture Memory look up Unit), VPM(Vertex Pipe Memory)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84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엑시노스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4(4210,</a:t>
            </a:r>
            <a:r>
              <a:rPr lang="en-US" altLang="ko-KR" baseline="0" dirty="0" smtClean="0"/>
              <a:t> 45nm, 2011), </a:t>
            </a:r>
            <a:r>
              <a:rPr lang="ko-KR" altLang="en-US" baseline="0" dirty="0" err="1" smtClean="0"/>
              <a:t>갤럭시</a:t>
            </a:r>
            <a:r>
              <a:rPr lang="en-US" altLang="ko-KR" baseline="0" dirty="0" smtClean="0"/>
              <a:t>s2 3g(2011)</a:t>
            </a:r>
          </a:p>
          <a:p>
            <a:r>
              <a:rPr lang="ko-KR" altLang="en-US" baseline="0" dirty="0" err="1" smtClean="0"/>
              <a:t>아드레노</a:t>
            </a:r>
            <a:r>
              <a:rPr lang="en-US" altLang="ko-KR" baseline="0" dirty="0" smtClean="0"/>
              <a:t>220</a:t>
            </a:r>
            <a:r>
              <a:rPr lang="ko-KR" altLang="en-US" baseline="0" dirty="0" smtClean="0"/>
              <a:t>는 소니 </a:t>
            </a:r>
            <a:r>
              <a:rPr lang="ko-KR" altLang="en-US" baseline="0" dirty="0" err="1" smtClean="0"/>
              <a:t>엑스피리아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아크</a:t>
            </a:r>
            <a:r>
              <a:rPr lang="en-US" altLang="ko-KR" baseline="0" dirty="0" smtClean="0"/>
              <a:t>S(2013)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라즈베리파이의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GPU </a:t>
            </a:r>
            <a:r>
              <a:rPr lang="ko-KR" altLang="en-US" baseline="0" dirty="0" err="1" smtClean="0"/>
              <a:t>브로드콤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VideoCore4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라즈베리가</a:t>
            </a:r>
            <a:r>
              <a:rPr lang="ko-KR" altLang="en-US" baseline="0" dirty="0" smtClean="0"/>
              <a:t> 처음 출시된 </a:t>
            </a:r>
            <a:r>
              <a:rPr lang="en-US" altLang="ko-KR" baseline="0" dirty="0" smtClean="0"/>
              <a:t>2013</a:t>
            </a:r>
            <a:r>
              <a:rPr lang="ko-KR" altLang="en-US" baseline="0" dirty="0" smtClean="0"/>
              <a:t>년대 </a:t>
            </a:r>
            <a:r>
              <a:rPr lang="ko-KR" altLang="en-US" baseline="0" dirty="0" err="1" smtClean="0"/>
              <a:t>모바일</a:t>
            </a:r>
            <a:r>
              <a:rPr lang="en-US" altLang="ko-KR" baseline="0" dirty="0" smtClean="0"/>
              <a:t>AP </a:t>
            </a:r>
            <a:r>
              <a:rPr lang="ko-KR" altLang="en-US" baseline="0" dirty="0" smtClean="0"/>
              <a:t>내장 그래픽 카드들과 비교에 성능이 떨어지지 않았음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73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인텔 </a:t>
            </a:r>
            <a:r>
              <a:rPr lang="en-US" altLang="ko-KR" dirty="0" smtClean="0"/>
              <a:t>HD4600</a:t>
            </a:r>
            <a:r>
              <a:rPr lang="ko-KR" altLang="en-US" dirty="0" smtClean="0"/>
              <a:t>은 인텔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세대 </a:t>
            </a:r>
            <a:r>
              <a:rPr lang="ko-KR" altLang="en-US" dirty="0" err="1" smtClean="0"/>
              <a:t>하스웰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i</a:t>
            </a:r>
            <a:r>
              <a:rPr lang="ko-KR" altLang="en-US" baseline="0" dirty="0" smtClean="0"/>
              <a:t>코어 시리즈에 적용된 내장 </a:t>
            </a:r>
            <a:r>
              <a:rPr lang="en-US" altLang="ko-KR" baseline="0" dirty="0" smtClean="0"/>
              <a:t>GPU</a:t>
            </a:r>
            <a:r>
              <a:rPr lang="ko-KR" altLang="en-US" baseline="0" dirty="0" smtClean="0"/>
              <a:t>임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라즈베리파이는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4c Core 4 mu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가 적용되어 현대의 </a:t>
            </a:r>
            <a:r>
              <a:rPr lang="ko-KR" altLang="en-US" dirty="0" err="1" smtClean="0"/>
              <a:t>데스크탑용</a:t>
            </a:r>
            <a:r>
              <a:rPr lang="ko-KR" altLang="en-US" dirty="0" smtClean="0"/>
              <a:t>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와는 성능차이가 매우 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왜 </a:t>
            </a:r>
            <a:r>
              <a:rPr lang="en-US" altLang="ko-KR" dirty="0" smtClean="0"/>
              <a:t>2012</a:t>
            </a:r>
            <a:r>
              <a:rPr lang="ko-KR" altLang="en-US" dirty="0" smtClean="0"/>
              <a:t>년도에 처음 도입된 </a:t>
            </a:r>
            <a:r>
              <a:rPr lang="en-US" altLang="ko-KR" dirty="0" err="1" smtClean="0"/>
              <a:t>VideoCore</a:t>
            </a:r>
            <a:r>
              <a:rPr lang="ko-KR" altLang="en-US" dirty="0" smtClean="0"/>
              <a:t>를 아직까지도 최신 </a:t>
            </a:r>
            <a:r>
              <a:rPr lang="ko-KR" altLang="en-US" dirty="0" err="1" smtClean="0"/>
              <a:t>라즈베리파이에</a:t>
            </a:r>
            <a:r>
              <a:rPr lang="ko-KR" altLang="en-US" dirty="0" smtClean="0"/>
              <a:t> 쓰고 있는가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재단입장</a:t>
            </a:r>
            <a:r>
              <a:rPr lang="en-US" altLang="ko-KR" dirty="0" smtClean="0"/>
              <a:t>)  </a:t>
            </a:r>
            <a:r>
              <a:rPr lang="en-US" altLang="ko-KR" dirty="0" err="1" smtClean="0"/>
              <a:t>VideoCore</a:t>
            </a:r>
            <a:r>
              <a:rPr lang="en-US" altLang="ko-KR" dirty="0" smtClean="0"/>
              <a:t> IV</a:t>
            </a:r>
            <a:r>
              <a:rPr lang="ko-KR" altLang="en-US" dirty="0" smtClean="0"/>
              <a:t>는 현재 유일하게 공개적으로 문서가 풀려 있는</a:t>
            </a:r>
            <a:r>
              <a:rPr lang="en-US" altLang="ko-KR" dirty="0" smtClean="0"/>
              <a:t> ARM‑based </a:t>
            </a:r>
            <a:r>
              <a:rPr lang="en-US" altLang="ko-KR" dirty="0" err="1" smtClean="0"/>
              <a:t>SoC</a:t>
            </a:r>
            <a:r>
              <a:rPr lang="ko-KR" altLang="en-US" dirty="0" smtClean="0"/>
              <a:t>를 위한  </a:t>
            </a:r>
            <a:r>
              <a:rPr lang="en-US" altLang="ko-KR" dirty="0" smtClean="0"/>
              <a:t>3D graphics core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r>
              <a:rPr lang="ko-KR" altLang="en-US" dirty="0" smtClean="0"/>
              <a:t>우리는 </a:t>
            </a:r>
            <a:r>
              <a:rPr lang="ko-KR" altLang="en-US" dirty="0" err="1" smtClean="0"/>
              <a:t>라즈베리파이에</a:t>
            </a:r>
            <a:r>
              <a:rPr lang="ko-KR" altLang="en-US" dirty="0" smtClean="0"/>
              <a:t> 적용 된 모든 기술이 오픈 되어 </a:t>
            </a:r>
            <a:r>
              <a:rPr lang="ko-KR" altLang="en-US" dirty="0" err="1" smtClean="0"/>
              <a:t>있는것을</a:t>
            </a:r>
            <a:r>
              <a:rPr lang="ko-KR" altLang="en-US" dirty="0" smtClean="0"/>
              <a:t> 원하기 때문에 아직 다른 선택의 여지가 없음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3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411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리눅스는</a:t>
            </a:r>
            <a:r>
              <a:rPr lang="ko-KR" altLang="en-US" dirty="0" smtClean="0"/>
              <a:t> 따로 </a:t>
            </a:r>
            <a:r>
              <a:rPr lang="ko-KR" altLang="en-US" dirty="0" err="1" smtClean="0"/>
              <a:t>있는것이</a:t>
            </a:r>
            <a:r>
              <a:rPr lang="ko-KR" altLang="en-US" dirty="0" smtClean="0"/>
              <a:t> 아님 </a:t>
            </a:r>
            <a:r>
              <a:rPr lang="ko-KR" altLang="en-US" dirty="0" err="1" smtClean="0"/>
              <a:t>메인라인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시스템에서 </a:t>
            </a:r>
            <a:r>
              <a:rPr lang="ko-KR" altLang="en-US" dirty="0" err="1" smtClean="0"/>
              <a:t>구동할뿐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특정한 전용 애플리케이션을 가짐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처리능력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저장용량에 제약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시스템의 일부로서 외부 센서 및 </a:t>
            </a:r>
            <a:r>
              <a:rPr lang="ko-KR" altLang="en-US" dirty="0" err="1" smtClean="0"/>
              <a:t>액추에이터와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시스템은 </a:t>
            </a:r>
            <a:r>
              <a:rPr lang="ko-KR" altLang="en-US" dirty="0" err="1" smtClean="0"/>
              <a:t>대량구매시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1$ </a:t>
            </a:r>
            <a:r>
              <a:rPr lang="ko-KR" altLang="en-US" dirty="0" smtClean="0"/>
              <a:t>이하로 </a:t>
            </a:r>
            <a:r>
              <a:rPr lang="ko-KR" altLang="en-US" dirty="0" err="1" smtClean="0"/>
              <a:t>구매가능한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8/16</a:t>
            </a:r>
            <a:r>
              <a:rPr lang="ko-KR" altLang="en-US" dirty="0" smtClean="0"/>
              <a:t>비트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칩셋</a:t>
            </a:r>
            <a:r>
              <a:rPr lang="ko-KR" altLang="en-US" baseline="0" dirty="0" smtClean="0"/>
              <a:t> 부터 </a:t>
            </a:r>
            <a:r>
              <a:rPr lang="en-US" altLang="ko-KR" baseline="0" dirty="0" smtClean="0"/>
              <a:t>150$</a:t>
            </a:r>
            <a:r>
              <a:rPr lang="ko-KR" altLang="en-US" baseline="0" dirty="0" smtClean="0"/>
              <a:t>가 넘는 멀티코어 </a:t>
            </a:r>
            <a:r>
              <a:rPr lang="ko-KR" altLang="en-US" baseline="0" dirty="0" err="1" smtClean="0"/>
              <a:t>플렛폼까지</a:t>
            </a:r>
            <a:r>
              <a:rPr lang="ko-KR" altLang="en-US" baseline="0" dirty="0" smtClean="0"/>
              <a:t> 다양한 </a:t>
            </a:r>
            <a:r>
              <a:rPr lang="ko-KR" altLang="en-US" baseline="0" dirty="0" err="1" smtClean="0"/>
              <a:t>플렛폼이</a:t>
            </a:r>
            <a:r>
              <a:rPr lang="ko-KR" altLang="en-US" baseline="0" dirty="0" smtClean="0"/>
              <a:t> 존재</a:t>
            </a:r>
            <a:endParaRPr lang="en-US" altLang="ko-KR" baseline="0" dirty="0" smtClean="0"/>
          </a:p>
          <a:p>
            <a:r>
              <a:rPr lang="en-US" altLang="ko-KR" dirty="0" smtClean="0"/>
              <a:t>8,16</a:t>
            </a:r>
            <a:r>
              <a:rPr lang="ko-KR" altLang="en-US" dirty="0" smtClean="0"/>
              <a:t>비트 시스템에서는 </a:t>
            </a:r>
            <a:r>
              <a:rPr lang="ko-KR" altLang="en-US" dirty="0" err="1" smtClean="0"/>
              <a:t>리눅스를</a:t>
            </a:r>
            <a:r>
              <a:rPr lang="ko-KR" altLang="en-US" dirty="0" smtClean="0"/>
              <a:t> 동작시킬 수 없어 </a:t>
            </a:r>
            <a:r>
              <a:rPr lang="ko-KR" altLang="en-US" dirty="0" err="1" smtClean="0"/>
              <a:t>칩셋</a:t>
            </a:r>
            <a:r>
              <a:rPr lang="ko-KR" altLang="en-US" dirty="0" smtClean="0"/>
              <a:t> 레벨까지 사용자가 직접제어 </a:t>
            </a:r>
            <a:r>
              <a:rPr lang="en-US" altLang="ko-KR" dirty="0" smtClean="0"/>
              <a:t>C/</a:t>
            </a:r>
            <a:r>
              <a:rPr lang="ko-KR" altLang="en-US" dirty="0" smtClean="0"/>
              <a:t>어셈블리어로 최소한의 코드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데이터로 프로젝트 수행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시스템에서는 하드웨어 말단까지의 지식이 없어도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환경에서 비교적 쉽게 개발 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42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라즈베리파이</a:t>
            </a:r>
            <a:r>
              <a:rPr lang="ko-KR" altLang="en-US" sz="1200" dirty="0" smtClean="0"/>
              <a:t> 재단이 개발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저성능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ARM CPU</a:t>
            </a:r>
            <a:r>
              <a:rPr lang="ko-KR" altLang="en-US" sz="1200" dirty="0" smtClean="0"/>
              <a:t>에 최적화됨</a:t>
            </a:r>
            <a:endParaRPr lang="en-US" altLang="ko-KR" sz="1200" dirty="0" smtClean="0"/>
          </a:p>
          <a:p>
            <a:r>
              <a:rPr lang="en-US" altLang="ko-KR" dirty="0" smtClean="0"/>
              <a:t>32bit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운영체계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getconf</a:t>
            </a:r>
            <a:r>
              <a:rPr lang="en-US" altLang="ko-KR" baseline="0" dirty="0" smtClean="0"/>
              <a:t> LONG_BIT </a:t>
            </a:r>
            <a:r>
              <a:rPr lang="ko-KR" altLang="en-US" baseline="0" dirty="0" smtClean="0"/>
              <a:t>명령으로 확인가능</a:t>
            </a:r>
            <a:r>
              <a:rPr lang="en-US" altLang="ko-KR" baseline="0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624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버전 코드네임은  </a:t>
            </a:r>
            <a:r>
              <a:rPr lang="en-US" altLang="ko-KR" dirty="0" smtClean="0"/>
              <a:t>buster , </a:t>
            </a:r>
            <a:r>
              <a:rPr lang="ko-KR" altLang="en-US" dirty="0" smtClean="0"/>
              <a:t>출시일 미정</a:t>
            </a:r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020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Ifconfig</a:t>
            </a:r>
            <a:r>
              <a:rPr lang="ko-KR" altLang="en-US" dirty="0" smtClean="0"/>
              <a:t>를 쳐서 자신의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mac</a:t>
            </a:r>
            <a:r>
              <a:rPr lang="ko-KR" altLang="en-US" dirty="0" smtClean="0"/>
              <a:t>어드레스를 메모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44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윈도우 바탕화면에도 학생 영문 이름의 </a:t>
            </a:r>
            <a:r>
              <a:rPr lang="ko-KR" altLang="en-US" dirty="0" err="1" smtClean="0"/>
              <a:t>빈파일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4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강의는 이론에 대한 약간의 설명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실습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회로 실습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만들어 놓은 회로를 사용해 보는 실습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제작 등 실습위주로 진행이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6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내부적으로 </a:t>
            </a:r>
            <a:r>
              <a:rPr lang="ko-KR" altLang="en-US" dirty="0" smtClean="0"/>
              <a:t>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netbios</a:t>
            </a:r>
            <a:r>
              <a:rPr lang="ko-KR" altLang="en-US" dirty="0" smtClean="0"/>
              <a:t>프로토콜을 이용해 자체적으로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서비스를 제공 </a:t>
            </a:r>
            <a:r>
              <a:rPr lang="ko-KR" altLang="en-US" dirty="0" err="1" smtClean="0"/>
              <a:t>리모트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호스트 네임을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로 변환하는 기능이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Windows Internet Name Service</a:t>
            </a:r>
            <a:r>
              <a:rPr lang="en-US" altLang="ko-KR" dirty="0" smtClean="0"/>
              <a:t> (WINS)</a:t>
            </a:r>
          </a:p>
          <a:p>
            <a:r>
              <a:rPr lang="ko-KR" altLang="en-US" dirty="0" smtClean="0"/>
              <a:t>윈도우에서는 </a:t>
            </a:r>
            <a:r>
              <a:rPr lang="en-US" altLang="ko-KR" dirty="0" smtClean="0"/>
              <a:t>TCP/IP</a:t>
            </a:r>
            <a:r>
              <a:rPr lang="ko-KR" altLang="en-US" dirty="0" smtClean="0"/>
              <a:t>프로토콜을 설치 하지 않아도 </a:t>
            </a:r>
            <a:r>
              <a:rPr lang="en-US" altLang="ko-KR" dirty="0" err="1" smtClean="0"/>
              <a:t>NetBIEU</a:t>
            </a:r>
            <a:r>
              <a:rPr lang="ko-KR" altLang="en-US" dirty="0" smtClean="0"/>
              <a:t>프로토콜을 이용 자체 네트워크에서 통신이 가능</a:t>
            </a:r>
            <a:endParaRPr lang="en-US" altLang="ko-KR" dirty="0" smtClean="0"/>
          </a:p>
          <a:p>
            <a:r>
              <a:rPr lang="ko-KR" altLang="en-US" dirty="0" smtClean="0"/>
              <a:t>윈도우</a:t>
            </a:r>
            <a:r>
              <a:rPr lang="en-US" altLang="ko-KR" dirty="0" smtClean="0"/>
              <a:t>XP</a:t>
            </a:r>
            <a:r>
              <a:rPr lang="ko-KR" altLang="en-US" dirty="0" err="1" smtClean="0"/>
              <a:t>버젼으로</a:t>
            </a:r>
            <a:r>
              <a:rPr lang="ko-KR" altLang="en-US" dirty="0" smtClean="0"/>
              <a:t> 올라가면서 </a:t>
            </a:r>
            <a:r>
              <a:rPr lang="en-US" altLang="ko-KR" dirty="0" err="1" smtClean="0"/>
              <a:t>NetBIEU</a:t>
            </a:r>
            <a:r>
              <a:rPr lang="ko-KR" altLang="en-US" dirty="0" smtClean="0"/>
              <a:t>는 폐기됨</a:t>
            </a:r>
            <a:endParaRPr lang="en-US" altLang="ko-KR" dirty="0" smtClean="0"/>
          </a:p>
          <a:p>
            <a:r>
              <a:rPr lang="ko-KR" altLang="en-US" dirty="0" smtClean="0"/>
              <a:t>현재는 </a:t>
            </a:r>
            <a:r>
              <a:rPr lang="en-US" altLang="ko-KR" dirty="0" err="1" smtClean="0"/>
              <a:t>netbios</a:t>
            </a:r>
            <a:r>
              <a:rPr lang="en-US" altLang="ko-KR" dirty="0" smtClean="0"/>
              <a:t> over IP</a:t>
            </a:r>
            <a:r>
              <a:rPr lang="ko-KR" altLang="en-US" dirty="0" smtClean="0"/>
              <a:t>프로토콜 이용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03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sshd_config</a:t>
            </a:r>
            <a:endParaRPr lang="en-US" altLang="ko-KR" dirty="0" smtClean="0"/>
          </a:p>
          <a:p>
            <a:r>
              <a:rPr lang="ko-KR" altLang="en-US" dirty="0" smtClean="0"/>
              <a:t>마지막에서 바로 </a:t>
            </a:r>
            <a:r>
              <a:rPr lang="ko-KR" altLang="en-US" dirty="0" err="1" smtClean="0"/>
              <a:t>앞페이지에</a:t>
            </a:r>
            <a:endParaRPr lang="en-US" altLang="ko-KR" dirty="0" smtClean="0"/>
          </a:p>
          <a:p>
            <a:r>
              <a:rPr lang="en-US" altLang="ko-KR" dirty="0" smtClean="0"/>
              <a:t>#Banner none</a:t>
            </a:r>
          </a:p>
          <a:p>
            <a:r>
              <a:rPr lang="ko-KR" altLang="en-US" dirty="0" err="1" smtClean="0"/>
              <a:t>를</a:t>
            </a:r>
            <a:endParaRPr lang="en-US" altLang="ko-KR" dirty="0" smtClean="0"/>
          </a:p>
          <a:p>
            <a:r>
              <a:rPr lang="en-US" altLang="ko-KR" dirty="0" smtClean="0"/>
              <a:t>Banner /etc/issue.net</a:t>
            </a:r>
          </a:p>
          <a:p>
            <a:r>
              <a:rPr lang="ko-KR" altLang="en-US" dirty="0" err="1" smtClean="0"/>
              <a:t>으로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누구의 </a:t>
            </a:r>
            <a:r>
              <a:rPr lang="ko-KR" altLang="en-US" dirty="0" err="1" smtClean="0"/>
              <a:t>라즈베리파이에</a:t>
            </a:r>
            <a:r>
              <a:rPr lang="ko-KR" altLang="en-US" dirty="0" smtClean="0"/>
              <a:t> 접속했는지 알기 위해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배너에 학생 이름을 넣는다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03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-P</a:t>
            </a:r>
            <a:r>
              <a:rPr lang="ko-KR" altLang="en-US" dirty="0" smtClean="0"/>
              <a:t>옵션은 </a:t>
            </a:r>
            <a:r>
              <a:rPr lang="en-US" altLang="ko-KR" dirty="0" err="1" smtClean="0"/>
              <a:t>PowerOff</a:t>
            </a:r>
            <a:r>
              <a:rPr lang="ko-KR" altLang="en-US" dirty="0" smtClean="0"/>
              <a:t>를 뜻함 디폴트 값이라 생략가능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458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비밀번호 변경은 오늘 수업 마지막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이미지 백업 후에 할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033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su</a:t>
            </a:r>
            <a:r>
              <a:rPr lang="en-US" altLang="ko-KR" dirty="0" smtClean="0"/>
              <a:t> :</a:t>
            </a:r>
            <a:r>
              <a:rPr lang="en-US" altLang="ko-KR" baseline="0" dirty="0" smtClean="0"/>
              <a:t> switch user</a:t>
            </a:r>
          </a:p>
          <a:p>
            <a:r>
              <a:rPr lang="en-US" altLang="ko-KR" baseline="0" dirty="0" err="1" smtClean="0"/>
              <a:t>sudo</a:t>
            </a:r>
            <a:r>
              <a:rPr lang="en-US" altLang="ko-KR" baseline="0" dirty="0" smtClean="0"/>
              <a:t> : </a:t>
            </a:r>
            <a:r>
              <a:rPr lang="en-US" altLang="ko-KR" baseline="0" dirty="0" err="1" smtClean="0"/>
              <a:t>superuser</a:t>
            </a:r>
            <a:r>
              <a:rPr lang="en-US" altLang="ko-KR" baseline="0" dirty="0" smtClean="0"/>
              <a:t> do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데비안</a:t>
            </a:r>
            <a:r>
              <a:rPr lang="ko-KR" altLang="en-US" baseline="0" dirty="0" smtClean="0"/>
              <a:t> 계열에서는 </a:t>
            </a:r>
            <a:r>
              <a:rPr lang="ko-KR" altLang="en-US" baseline="0" dirty="0" err="1" smtClean="0"/>
              <a:t>슈퍼유져는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root</a:t>
            </a:r>
            <a:r>
              <a:rPr lang="ko-KR" altLang="en-US" baseline="0" dirty="0" smtClean="0"/>
              <a:t>라는 사용자명을 가짐</a:t>
            </a:r>
            <a:endParaRPr lang="en-US" altLang="ko-KR" baseline="0" dirty="0" smtClean="0"/>
          </a:p>
          <a:p>
            <a:r>
              <a:rPr lang="ko-KR" altLang="en-US" baseline="0" dirty="0" smtClean="0"/>
              <a:t>일반적으로 비활성화 되어 있으나 패스워드를 설정하면 활성화됨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99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MS</a:t>
            </a:r>
            <a:r>
              <a:rPr lang="ko-KR" altLang="en-US" dirty="0" smtClean="0"/>
              <a:t>사의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호환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용 첫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MS-DOS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DOS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Disk Operation</a:t>
            </a:r>
            <a:r>
              <a:rPr lang="en-US" altLang="ko-KR" baseline="0" dirty="0" smtClean="0"/>
              <a:t> System </a:t>
            </a:r>
            <a:r>
              <a:rPr lang="ko-KR" altLang="en-US" baseline="0" dirty="0" smtClean="0"/>
              <a:t>의 약자임</a:t>
            </a:r>
            <a:endParaRPr lang="en-US" altLang="ko-KR" baseline="0" dirty="0" smtClean="0"/>
          </a:p>
          <a:p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는 초기에 디스크 관리에 중점을 두고 개발되었으나 이후 기능이 확장됨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라즈베리파이의</a:t>
            </a:r>
            <a:r>
              <a:rPr lang="ko-KR" altLang="en-US" baseline="0" dirty="0" smtClean="0"/>
              <a:t> 경우 </a:t>
            </a:r>
            <a:r>
              <a:rPr lang="en-US" altLang="ko-KR" baseline="0" dirty="0" err="1" smtClean="0"/>
              <a:t>xwindow</a:t>
            </a:r>
            <a:r>
              <a:rPr lang="en-US" altLang="ko-KR" baseline="0" dirty="0" smtClean="0"/>
              <a:t> GUI</a:t>
            </a:r>
            <a:r>
              <a:rPr lang="ko-KR" altLang="en-US" baseline="0" dirty="0" smtClean="0"/>
              <a:t>환경이 있으나 실전에서는 </a:t>
            </a:r>
            <a:r>
              <a:rPr lang="en-US" altLang="ko-KR" baseline="0" dirty="0" err="1" smtClean="0"/>
              <a:t>xwindows</a:t>
            </a:r>
            <a:r>
              <a:rPr lang="ko-KR" altLang="en-US" baseline="0" dirty="0" smtClean="0"/>
              <a:t>자체를 꺼두는 경우 많음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메모리</a:t>
            </a:r>
            <a:r>
              <a:rPr lang="en-US" altLang="ko-KR" baseline="0" dirty="0" smtClean="0"/>
              <a:t>,CPU</a:t>
            </a:r>
            <a:r>
              <a:rPr lang="ko-KR" altLang="en-US" baseline="0" dirty="0" smtClean="0"/>
              <a:t>점유시간을 아끼기 위해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err="1" smtClean="0"/>
              <a:t>리눅스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사용시에도 파일 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디렉터리를 관리하는 명령어를 알아야 </a:t>
            </a:r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를 사용 할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01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MS</a:t>
            </a:r>
            <a:r>
              <a:rPr lang="ko-KR" altLang="en-US" dirty="0" smtClean="0"/>
              <a:t>사의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호환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용 첫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MS-DOS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DOS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Disk Operation</a:t>
            </a:r>
            <a:r>
              <a:rPr lang="en-US" altLang="ko-KR" baseline="0" dirty="0" smtClean="0"/>
              <a:t> System </a:t>
            </a:r>
            <a:r>
              <a:rPr lang="ko-KR" altLang="en-US" baseline="0" dirty="0" smtClean="0"/>
              <a:t>의 약자임</a:t>
            </a:r>
            <a:endParaRPr lang="en-US" altLang="ko-KR" baseline="0" dirty="0" smtClean="0"/>
          </a:p>
          <a:p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는 초기에 디스크 관리에 중점을 두고 개발되었으나 이후 기능이 확장됨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라즈베리파이의</a:t>
            </a:r>
            <a:r>
              <a:rPr lang="ko-KR" altLang="en-US" baseline="0" dirty="0" smtClean="0"/>
              <a:t> 경우 </a:t>
            </a:r>
            <a:r>
              <a:rPr lang="en-US" altLang="ko-KR" baseline="0" dirty="0" err="1" smtClean="0"/>
              <a:t>xwindow</a:t>
            </a:r>
            <a:r>
              <a:rPr lang="en-US" altLang="ko-KR" baseline="0" dirty="0" smtClean="0"/>
              <a:t> GUI</a:t>
            </a:r>
            <a:r>
              <a:rPr lang="ko-KR" altLang="en-US" baseline="0" dirty="0" smtClean="0"/>
              <a:t>환경이 있으나 실전에서는 </a:t>
            </a:r>
            <a:r>
              <a:rPr lang="en-US" altLang="ko-KR" baseline="0" dirty="0" err="1" smtClean="0"/>
              <a:t>xwindows</a:t>
            </a:r>
            <a:r>
              <a:rPr lang="ko-KR" altLang="en-US" baseline="0" dirty="0" smtClean="0"/>
              <a:t>자체를 꺼두는 경우 많음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메모리</a:t>
            </a:r>
            <a:r>
              <a:rPr lang="en-US" altLang="ko-KR" baseline="0" dirty="0" smtClean="0"/>
              <a:t>,CPU</a:t>
            </a:r>
            <a:r>
              <a:rPr lang="ko-KR" altLang="en-US" baseline="0" dirty="0" smtClean="0"/>
              <a:t>점유시간을 아끼기 위해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err="1" smtClean="0"/>
              <a:t>리눅스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사용시에도 파일 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디렉터리를 관리하는 명령어를 알아야 </a:t>
            </a:r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를 사용 할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재귀적이라는 말은 하위 폴더들을 </a:t>
            </a:r>
            <a:r>
              <a:rPr lang="ko-KR" altLang="en-US" baseline="0" dirty="0" err="1" smtClean="0"/>
              <a:t>깊이있게</a:t>
            </a:r>
            <a:r>
              <a:rPr lang="ko-KR" altLang="en-US" baseline="0" dirty="0" smtClean="0"/>
              <a:t> 끝까지 모두 둘러보며 수행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01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mv</a:t>
            </a:r>
            <a:r>
              <a:rPr lang="ko-KR" altLang="en-US" dirty="0" smtClean="0"/>
              <a:t>는 파일 혹은 디렉터리를 이동 시키는 명령어로 파일이나 디렉터리의 이름을 </a:t>
            </a:r>
            <a:r>
              <a:rPr lang="ko-KR" altLang="en-US" dirty="0" err="1" smtClean="0"/>
              <a:t>바꿀때도</a:t>
            </a:r>
            <a:r>
              <a:rPr lang="ko-KR" altLang="en-US" dirty="0" smtClean="0"/>
              <a:t> 사용됨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4702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Ctrl+Z</a:t>
            </a:r>
            <a:r>
              <a:rPr lang="en-US" altLang="ko-KR" baseline="0" dirty="0" smtClean="0"/>
              <a:t> jobs</a:t>
            </a:r>
            <a:r>
              <a:rPr lang="ko-KR" altLang="en-US" baseline="0" dirty="0" smtClean="0"/>
              <a:t>를 치면 백그라운드에서 실행중인 프로세스 확인</a:t>
            </a:r>
            <a:r>
              <a:rPr lang="en-US" altLang="ko-KR" baseline="0" dirty="0" smtClean="0"/>
              <a:t>, </a:t>
            </a:r>
            <a:r>
              <a:rPr lang="en-US" altLang="ko-KR" dirty="0" err="1" smtClean="0"/>
              <a:t>fg</a:t>
            </a:r>
            <a:r>
              <a:rPr lang="ko-KR" altLang="en-US" dirty="0" smtClean="0"/>
              <a:t>를 치면 다시 실행</a:t>
            </a:r>
            <a:r>
              <a:rPr lang="en-US" altLang="ko-KR" dirty="0" smtClean="0"/>
              <a:t>(foreground)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405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5C8D9-9C7F-4EDC-AB70-31AF395C1F0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77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오늘의 학습 목표입니다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오늘 수업을 차근차근 </a:t>
            </a:r>
            <a:r>
              <a:rPr lang="ko-KR" altLang="en-US" dirty="0" smtClean="0"/>
              <a:t>듣고 </a:t>
            </a:r>
            <a:r>
              <a:rPr lang="ko-KR" altLang="en-US" dirty="0" err="1" smtClean="0"/>
              <a:t>따라하시면</a:t>
            </a:r>
            <a:r>
              <a:rPr lang="ko-KR" altLang="en-US" dirty="0" smtClean="0"/>
              <a:t> </a:t>
            </a:r>
            <a:r>
              <a:rPr lang="ko-KR" altLang="en-US" dirty="0" smtClean="0"/>
              <a:t>여기에 나온 것들을 하실 수 있게 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482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&gt;</a:t>
            </a:r>
            <a:r>
              <a:rPr lang="ko-KR" altLang="en-US" dirty="0" smtClean="0"/>
              <a:t>는 파일</a:t>
            </a:r>
            <a:r>
              <a:rPr lang="ko-KR" altLang="en-US" baseline="0" dirty="0" smtClean="0"/>
              <a:t> 로 출력</a:t>
            </a:r>
            <a:r>
              <a:rPr lang="en-US" altLang="ko-KR" baseline="0" dirty="0" smtClean="0"/>
              <a:t>, &gt;&gt;</a:t>
            </a:r>
            <a:r>
              <a:rPr lang="ko-KR" altLang="en-US" baseline="0" dirty="0" smtClean="0"/>
              <a:t>는 파일에 추가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12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부트옵션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/CLI),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카메라 활성화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파일시스템 확장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나누기</a:t>
            </a:r>
            <a:r>
              <a:rPr lang="en-US" altLang="ko-KR" dirty="0" smtClean="0"/>
              <a:t>(CPU/GPU),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오디오 출력</a:t>
            </a:r>
            <a:r>
              <a:rPr lang="en-US" altLang="ko-KR" baseline="0" dirty="0" smtClean="0"/>
              <a:t>,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08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267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라즈비언</a:t>
            </a:r>
            <a:r>
              <a:rPr lang="ko-KR" altLang="en-US" dirty="0" smtClean="0"/>
              <a:t> 버전이 올라가면서 </a:t>
            </a:r>
            <a:r>
              <a:rPr lang="en-US" altLang="ko-KR" dirty="0" err="1" smtClean="0"/>
              <a:t>ibus-hangul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사용불가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56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IOT : </a:t>
            </a:r>
            <a:r>
              <a:rPr lang="ko-KR" altLang="en-US" dirty="0" smtClean="0"/>
              <a:t>분산된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디바이스의 연결을 통해 웹과 인터넷이 물리적 영역으로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확장되는것을</a:t>
            </a:r>
            <a:r>
              <a:rPr lang="ko-KR" altLang="en-US" baseline="0" dirty="0" smtClean="0"/>
              <a:t> 말함</a:t>
            </a:r>
            <a:endParaRPr lang="en-US" altLang="ko-KR" baseline="0" dirty="0" smtClean="0"/>
          </a:p>
          <a:p>
            <a:r>
              <a:rPr lang="ko-KR" altLang="en-US" baseline="0" dirty="0" smtClean="0"/>
              <a:t>지금까지의 인터넷을 사람들을 대상으로 했지만 물리적 센서와 모터 등의 </a:t>
            </a:r>
            <a:r>
              <a:rPr lang="ko-KR" altLang="en-US" baseline="0" dirty="0" err="1" smtClean="0"/>
              <a:t>액추에이터를</a:t>
            </a:r>
            <a:r>
              <a:rPr lang="ko-KR" altLang="en-US" baseline="0" dirty="0" smtClean="0"/>
              <a:t> 인터넷에 연결해 완전히 새로운 범위의 애플리케이션과 서비스가 가능해짐</a:t>
            </a:r>
            <a:endParaRPr lang="en-US" altLang="ko-KR" baseline="0" dirty="0" smtClean="0"/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가정에 설치된 여러 센서들이 서로 통신할 수 있고 인터넷과 연결될 수 있다면 센서가 작동하는 방식이 좀 더 스마트해 질 수 있음</a:t>
            </a:r>
            <a:endParaRPr lang="en-US" altLang="ko-KR" dirty="0" smtClean="0"/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가정용 냉난방 시스템이</a:t>
            </a:r>
            <a:r>
              <a:rPr lang="ko-KR" altLang="en-US" baseline="0" dirty="0" smtClean="0"/>
              <a:t> 일기예보를 받아 볼 수 있다면 보다 효율적으로 쾌적한 환경을 조성 할 수 </a:t>
            </a:r>
            <a:r>
              <a:rPr lang="ko-KR" altLang="en-US" baseline="0" dirty="0" err="1" smtClean="0"/>
              <a:t>있게됨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08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 외국리서치 기관의 조사 결과에 따르면 내년이면 </a:t>
            </a:r>
            <a:r>
              <a:rPr lang="en-US" altLang="ko-KR" dirty="0" smtClean="0"/>
              <a:t>500</a:t>
            </a:r>
            <a:r>
              <a:rPr lang="ko-KR" altLang="en-US" dirty="0" err="1" smtClean="0"/>
              <a:t>억개</a:t>
            </a:r>
            <a:r>
              <a:rPr lang="ko-KR" altLang="en-US" dirty="0" smtClean="0"/>
              <a:t> 이상의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장비가 </a:t>
            </a:r>
            <a:r>
              <a:rPr lang="ko-KR" altLang="en-US" dirty="0" err="1" smtClean="0"/>
              <a:t>생산될거라</a:t>
            </a:r>
            <a:r>
              <a:rPr lang="ko-KR" altLang="en-US" dirty="0" smtClean="0"/>
              <a:t> 예상이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실제 우리나라에서도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관련 기기 들이 늘어나는 추세이며 한국전력에서는 가정용 전기계량기에 센서를 달고 전력선 통신망을 이용한 검침</a:t>
            </a:r>
            <a:endParaRPr lang="en-US" altLang="ko-KR" dirty="0" smtClean="0"/>
          </a:p>
          <a:p>
            <a:r>
              <a:rPr lang="ko-KR" altLang="en-US" dirty="0" smtClean="0"/>
              <a:t>무인화를 시작했고 앞으로 수도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가스등도 무인화가 </a:t>
            </a:r>
            <a:r>
              <a:rPr lang="ko-KR" altLang="en-US" dirty="0" err="1" smtClean="0"/>
              <a:t>이뤄질것인데</a:t>
            </a:r>
            <a:r>
              <a:rPr lang="ko-KR" altLang="en-US" dirty="0" smtClean="0"/>
              <a:t> 이는 </a:t>
            </a:r>
            <a:r>
              <a:rPr lang="en-US" altLang="ko-KR" dirty="0" err="1" smtClean="0"/>
              <a:t>IoT</a:t>
            </a:r>
            <a:r>
              <a:rPr lang="ko-KR" altLang="en-US" baseline="0" dirty="0" smtClean="0"/>
              <a:t> 기술의 확산과 관련이 </a:t>
            </a:r>
            <a:r>
              <a:rPr lang="ko-KR" altLang="en-US" baseline="0" dirty="0" err="1" smtClean="0"/>
              <a:t>깊은것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5G</a:t>
            </a:r>
            <a:r>
              <a:rPr lang="ko-KR" altLang="en-US" dirty="0" smtClean="0"/>
              <a:t>시대에는 센서들간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전송폭이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대폭늘어나</a:t>
            </a:r>
            <a:r>
              <a:rPr lang="ko-KR" altLang="en-US" dirty="0" smtClean="0"/>
              <a:t> 지금까지 느린 </a:t>
            </a:r>
            <a:r>
              <a:rPr lang="ko-KR" altLang="en-US" dirty="0" err="1" smtClean="0"/>
              <a:t>통신망때문에</a:t>
            </a:r>
            <a:r>
              <a:rPr lang="ko-KR" altLang="en-US" dirty="0" smtClean="0"/>
              <a:t> 실현되지 못했던 많은 어플리케이션들이 실제 구현 될 것이라 예상됩니다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이에 우리나라는 </a:t>
            </a:r>
            <a:r>
              <a:rPr lang="en-US" altLang="ko-KR" dirty="0" smtClean="0"/>
              <a:t>KT,SKT,LGT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5G </a:t>
            </a:r>
            <a:r>
              <a:rPr lang="ko-KR" altLang="en-US" dirty="0" smtClean="0"/>
              <a:t>통신망 구축에 있어 세계 </a:t>
            </a:r>
            <a:r>
              <a:rPr lang="ko-KR" altLang="en-US" dirty="0" err="1" smtClean="0"/>
              <a:t>선두권을</a:t>
            </a:r>
            <a:r>
              <a:rPr lang="ko-KR" altLang="en-US" dirty="0" smtClean="0"/>
              <a:t> 달리고 있고 삼성전자</a:t>
            </a:r>
            <a:r>
              <a:rPr lang="en-US" altLang="ko-KR" dirty="0" smtClean="0"/>
              <a:t>,SK</a:t>
            </a:r>
            <a:r>
              <a:rPr lang="ko-KR" altLang="en-US" dirty="0" err="1" smtClean="0"/>
              <a:t>하이닉스등</a:t>
            </a:r>
            <a:r>
              <a:rPr lang="ko-KR" altLang="en-US" dirty="0" smtClean="0"/>
              <a:t> 전세계에서 폭증하게 될 </a:t>
            </a:r>
            <a:r>
              <a:rPr lang="en-US" altLang="ko-KR" dirty="0" smtClean="0"/>
              <a:t>NAND Flash, DRAM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과점하여</a:t>
            </a:r>
            <a:r>
              <a:rPr lang="ko-KR" altLang="en-US" baseline="0" dirty="0" smtClean="0"/>
              <a:t> 생산하기에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중국의 기술 카피만 성공적으로 방어해 낸다면 앞으로의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시대에서도 잘 해나갈 것으로 보입니다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5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사물인터넷은 센서 디바이스와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통합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baseline="0" dirty="0" smtClean="0"/>
              <a:t> 서비스 융합을 통해 이뤄짐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정보를 </a:t>
            </a:r>
            <a:r>
              <a:rPr lang="ko-KR" altLang="en-US" baseline="0" dirty="0" err="1" smtClean="0"/>
              <a:t>센싱한</a:t>
            </a:r>
            <a:r>
              <a:rPr lang="ko-KR" altLang="en-US" baseline="0" dirty="0" smtClean="0"/>
              <a:t> 후 가공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처리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활용이 가능한 분야는 사물인터넷 기술이 적용가능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ko-KR" altLang="en-US" baseline="0" dirty="0" err="1" smtClean="0"/>
              <a:t>보시는것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우리나라도 </a:t>
            </a:r>
            <a:r>
              <a:rPr lang="en-US" altLang="ko-KR" baseline="0" dirty="0" smtClean="0"/>
              <a:t>5G</a:t>
            </a:r>
            <a:r>
              <a:rPr lang="ko-KR" altLang="en-US" baseline="0" dirty="0" smtClean="0"/>
              <a:t>통신망을 기반으로 </a:t>
            </a:r>
            <a:r>
              <a:rPr lang="en-US" altLang="ko-KR" baseline="0" dirty="0" err="1" smtClean="0"/>
              <a:t>IoT</a:t>
            </a:r>
            <a:r>
              <a:rPr lang="ko-KR" altLang="en-US" baseline="0" dirty="0" smtClean="0"/>
              <a:t>장비를 이용해 소방 </a:t>
            </a:r>
            <a:r>
              <a:rPr lang="ko-KR" altLang="en-US" baseline="0" dirty="0" err="1" smtClean="0"/>
              <a:t>드론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활용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산불 감지 센서 </a:t>
            </a:r>
            <a:r>
              <a:rPr lang="ko-KR" altLang="en-US" baseline="0" dirty="0" err="1" smtClean="0"/>
              <a:t>운용등</a:t>
            </a:r>
            <a:r>
              <a:rPr lang="ko-KR" altLang="en-US" baseline="0" dirty="0" smtClean="0"/>
              <a:t> 향후에 </a:t>
            </a:r>
            <a:r>
              <a:rPr lang="ko-KR" altLang="en-US" baseline="0" dirty="0" err="1" smtClean="0"/>
              <a:t>같은일이</a:t>
            </a:r>
            <a:r>
              <a:rPr lang="ko-KR" altLang="en-US" baseline="0" dirty="0" smtClean="0"/>
              <a:t> 발생 할 경우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피해를 현저하게 줄일 수 </a:t>
            </a:r>
            <a:r>
              <a:rPr lang="ko-KR" altLang="en-US" baseline="0" dirty="0" err="1" smtClean="0"/>
              <a:t>있을것이라</a:t>
            </a:r>
            <a:r>
              <a:rPr lang="ko-KR" altLang="en-US" baseline="0" dirty="0" smtClean="0"/>
              <a:t> 생각됩니다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GE,</a:t>
            </a:r>
            <a:r>
              <a:rPr lang="ko-KR" altLang="en-US" dirty="0" err="1" smtClean="0"/>
              <a:t>롤스로이스</a:t>
            </a:r>
            <a:r>
              <a:rPr lang="ko-KR" altLang="en-US" dirty="0" smtClean="0"/>
              <a:t> 같은 항공기 엔진 제조사도 항공기당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개가 넘은 센서로 부터 받은 자료를 바탕으로 엔진 고장을 미리 예방하고 정비시간을 최소한으로 단축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58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미국 국방성</a:t>
            </a:r>
            <a:r>
              <a:rPr lang="en-US" altLang="ko-KR" dirty="0" smtClean="0"/>
              <a:t>(DOD)</a:t>
            </a:r>
            <a:r>
              <a:rPr lang="ko-KR" altLang="en-US" dirty="0" smtClean="0"/>
              <a:t>는 인공위성에서부터 병사 개개인의 이동상황까지 파악하는 전술 데이터 시스템을 구축</a:t>
            </a:r>
            <a:endParaRPr lang="en-US" altLang="ko-KR" dirty="0" smtClean="0"/>
          </a:p>
          <a:p>
            <a:r>
              <a:rPr lang="en-US" altLang="ko-KR" dirty="0" smtClean="0"/>
              <a:t>C2</a:t>
            </a:r>
            <a:r>
              <a:rPr lang="en-US" altLang="ko-KR" baseline="0" dirty="0" smtClean="0"/>
              <a:t>(Command and Control)</a:t>
            </a:r>
            <a:endParaRPr lang="en-US" altLang="ko-KR" dirty="0" smtClean="0"/>
          </a:p>
          <a:p>
            <a:r>
              <a:rPr lang="fr-FR" altLang="ko-KR" dirty="0" smtClean="0"/>
              <a:t>ISR(Intelligence, surveillance and reconnaissance)</a:t>
            </a:r>
          </a:p>
          <a:p>
            <a:endParaRPr lang="fr-FR" altLang="ko-KR" dirty="0" smtClean="0"/>
          </a:p>
          <a:p>
            <a:r>
              <a:rPr lang="ko-KR" altLang="en-US" dirty="0" smtClean="0"/>
              <a:t>무인 </a:t>
            </a:r>
            <a:r>
              <a:rPr lang="ko-KR" altLang="en-US" dirty="0" err="1" smtClean="0"/>
              <a:t>드론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인공위성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폭격기 등 다양한 무기를 </a:t>
            </a:r>
            <a:r>
              <a:rPr lang="en-US" altLang="ko-KR" dirty="0" smtClean="0"/>
              <a:t>IT</a:t>
            </a:r>
            <a:r>
              <a:rPr lang="ko-KR" altLang="en-US" dirty="0" smtClean="0"/>
              <a:t>기술로 연결해서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29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아마존 </a:t>
            </a:r>
            <a:r>
              <a:rPr lang="en-US" altLang="ko-KR" dirty="0" smtClean="0"/>
              <a:t>DASH,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알렉사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인공지능 스피커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마이크로컨트롤러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(MCU)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운영체제인 아마존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FreeRTOS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오픈 소스로 공개됐다</a:t>
            </a:r>
          </a:p>
          <a:p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그린그래스가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세탁기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냉장고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등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메모리가 어느 정도 충분한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 운영체제라면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아마존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FreeRTOS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전등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화재감지기 센서 같은 더 낮은 전원과 경량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탑재 기기에 적합하다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시장에는 마이크로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콘트롤러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기기가 마이크로프로세서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(CPU)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넘게 공급되고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C66E8-3232-455C-A4BB-92DE0E87DC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8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30E2307-1E40-4E12-8716-25BFDA8E7013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E5C4C28-BD4B-4892-9A2D-6E19BD753A9A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1FAA6B6-10E5-4810-BC9F-DA72D8452E73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D18D072-EF12-4AA2-BD71-ABC68B06D0E2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8856D55-EFBE-4F9B-8A5F-09D42CA22A9B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putty.or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eeksvoyage.com/pi-guide/" TargetMode="External"/><Relationship Id="rId2" Type="http://schemas.openxmlformats.org/officeDocument/2006/relationships/hyperlink" Target="https://bellard.org/jslinux/index.html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124744"/>
            <a:ext cx="7772400" cy="17801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라즈베리파이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IoT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입문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73424" y="2708920"/>
            <a:ext cx="4968552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dirty="0" err="1" smtClean="0">
                <a:latin typeface="HY그래픽M" pitchFamily="18" charset="-127"/>
              </a:rPr>
              <a:t>IoT</a:t>
            </a:r>
            <a:r>
              <a:rPr lang="ko-KR" altLang="en-US" sz="3200" dirty="0" smtClean="0">
                <a:latin typeface="HY그래픽M" pitchFamily="18" charset="-127"/>
              </a:rPr>
              <a:t>와</a:t>
            </a:r>
            <a:r>
              <a:rPr lang="en-US" altLang="ko-KR" sz="3200" dirty="0" smtClean="0">
                <a:latin typeface="HY그래픽M" pitchFamily="18" charset="-127"/>
              </a:rPr>
              <a:t> </a:t>
            </a:r>
            <a:r>
              <a:rPr lang="ko-KR" altLang="en-US" sz="3200" dirty="0" err="1" smtClean="0">
                <a:latin typeface="HY그래픽M" pitchFamily="18" charset="-127"/>
              </a:rPr>
              <a:t>라즈베리파이</a:t>
            </a:r>
            <a:endParaRPr lang="ko-KR" altLang="en-US" sz="3200" dirty="0">
              <a:latin typeface="HY그래픽M" pitchFamily="18" charset="-127"/>
            </a:endParaRPr>
          </a:p>
        </p:txBody>
      </p:sp>
      <p:sp>
        <p:nvSpPr>
          <p:cNvPr id="5" name="부제목 4"/>
          <p:cNvSpPr txBox="1">
            <a:spLocks/>
          </p:cNvSpPr>
          <p:nvPr/>
        </p:nvSpPr>
        <p:spPr>
          <a:xfrm>
            <a:off x="84178" y="6021288"/>
            <a:ext cx="1273696" cy="685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Day 1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5652120" y="4509120"/>
            <a:ext cx="3286708" cy="1401192"/>
          </a:xfrm>
          <a:prstGeom prst="rect">
            <a:avLst/>
          </a:prstGeom>
        </p:spPr>
        <p:txBody>
          <a:bodyPr vert="horz" anchor="ctr">
            <a:normAutofit fontScale="77500" lnSpcReduction="20000"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pPr algn="r"/>
            <a:r>
              <a:rPr lang="en-US" altLang="ko-KR" dirty="0" smtClean="0">
                <a:solidFill>
                  <a:schemeClr val="tx2"/>
                </a:solidFill>
              </a:rPr>
              <a:t>2019.04.17</a:t>
            </a:r>
          </a:p>
          <a:p>
            <a:pPr algn="r"/>
            <a:endParaRPr lang="en-US" altLang="ko-KR" dirty="0" smtClean="0">
              <a:solidFill>
                <a:schemeClr val="tx2"/>
              </a:solidFill>
            </a:endParaRPr>
          </a:p>
          <a:p>
            <a:pPr algn="r"/>
            <a:r>
              <a:rPr lang="ko-KR" altLang="en-US" sz="2400" b="1" dirty="0" smtClean="0">
                <a:solidFill>
                  <a:schemeClr val="tx2"/>
                </a:solidFill>
              </a:rPr>
              <a:t>최완석</a:t>
            </a:r>
            <a:r>
              <a:rPr lang="en-US" altLang="ko-KR" sz="2400" dirty="0" smtClean="0">
                <a:solidFill>
                  <a:schemeClr val="tx2"/>
                </a:solidFill>
              </a:rPr>
              <a:t>(wansug@daum.net)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해외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사례 기술 분석</a:t>
            </a:r>
            <a:endParaRPr lang="ko-KR" altLang="en-US" dirty="0"/>
          </a:p>
        </p:txBody>
      </p:sp>
      <p:pic>
        <p:nvPicPr>
          <p:cNvPr id="4098" name="Picture 2" descr="http://digitalretail.co.kr/wp-content/uploads/2016/12/3-3-1-630x7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36709"/>
            <a:ext cx="3797779" cy="44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digitalretail.co.kr/wp-content/uploads/2016/12/4-630x79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46185"/>
            <a:ext cx="3600400" cy="452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4" y="6637310"/>
            <a:ext cx="47525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HY그래픽M" pitchFamily="18" charset="-127"/>
              </a:rPr>
              <a:t>출처 </a:t>
            </a:r>
            <a:r>
              <a:rPr lang="en-US" altLang="ko-KR" sz="700" dirty="0">
                <a:latin typeface="HY그래픽M" pitchFamily="18" charset="-127"/>
              </a:rPr>
              <a:t>: </a:t>
            </a:r>
            <a:r>
              <a:rPr lang="en-US" altLang="ko-KR" sz="700" dirty="0" smtClean="0">
                <a:latin typeface="HY그래픽M" pitchFamily="18" charset="-127"/>
              </a:rPr>
              <a:t>http</a:t>
            </a:r>
            <a:r>
              <a:rPr lang="en-US" altLang="ko-KR" sz="700" dirty="0">
                <a:latin typeface="HY그래픽M" pitchFamily="18" charset="-127"/>
              </a:rPr>
              <a:t>://digitalretail.co.kr</a:t>
            </a:r>
            <a:r>
              <a:rPr lang="en-US" altLang="ko-KR" sz="700" dirty="0" smtClean="0">
                <a:latin typeface="HY그래픽M" pitchFamily="18" charset="-127"/>
              </a:rPr>
              <a:t>/</a:t>
            </a:r>
            <a:r>
              <a:rPr lang="ko-KR" altLang="en-US" sz="700" dirty="0" err="1">
                <a:latin typeface="HY그래픽M" pitchFamily="18" charset="-127"/>
              </a:rPr>
              <a:t>아마존고</a:t>
            </a:r>
            <a:r>
              <a:rPr lang="en-US" altLang="ko-KR" sz="700" dirty="0">
                <a:latin typeface="HY그래픽M" pitchFamily="18" charset="-127"/>
              </a:rPr>
              <a:t>amazon-go</a:t>
            </a:r>
            <a:r>
              <a:rPr lang="ko-KR" altLang="en-US" sz="700" dirty="0">
                <a:latin typeface="HY그래픽M" pitchFamily="18" charset="-127"/>
              </a:rPr>
              <a:t>는</a:t>
            </a:r>
            <a:r>
              <a:rPr lang="en-US" altLang="ko-KR" sz="700" dirty="0">
                <a:latin typeface="HY그래픽M" pitchFamily="18" charset="-127"/>
              </a:rPr>
              <a:t>-</a:t>
            </a:r>
            <a:r>
              <a:rPr lang="ko-KR" altLang="en-US" sz="700" dirty="0">
                <a:latin typeface="HY그래픽M" pitchFamily="18" charset="-127"/>
              </a:rPr>
              <a:t>어떤</a:t>
            </a:r>
            <a:r>
              <a:rPr lang="en-US" altLang="ko-KR" sz="700" dirty="0">
                <a:latin typeface="HY그래픽M" pitchFamily="18" charset="-127"/>
              </a:rPr>
              <a:t>-</a:t>
            </a:r>
            <a:r>
              <a:rPr lang="ko-KR" altLang="en-US" sz="700" dirty="0">
                <a:latin typeface="HY그래픽M" pitchFamily="18" charset="-127"/>
              </a:rPr>
              <a:t>기술이</a:t>
            </a:r>
            <a:r>
              <a:rPr lang="en-US" altLang="ko-KR" sz="700" dirty="0">
                <a:latin typeface="HY그래픽M" pitchFamily="18" charset="-127"/>
              </a:rPr>
              <a:t>-</a:t>
            </a:r>
            <a:r>
              <a:rPr lang="ko-KR" altLang="en-US" sz="700" dirty="0">
                <a:latin typeface="HY그래픽M" pitchFamily="18" charset="-127"/>
              </a:rPr>
              <a:t>적용되었나</a:t>
            </a:r>
            <a:r>
              <a:rPr lang="en-US" altLang="ko-KR" sz="700" dirty="0">
                <a:latin typeface="HY그래픽M" pitchFamily="18" charset="-127"/>
              </a:rPr>
              <a:t>/</a:t>
            </a:r>
            <a:endParaRPr lang="ko-KR" altLang="en-US" sz="7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3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국내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가전 상용화 사례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" b="-4339"/>
          <a:stretch/>
        </p:blipFill>
        <p:spPr bwMode="auto">
          <a:xfrm>
            <a:off x="395536" y="2401588"/>
            <a:ext cx="8352928" cy="414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99130" y="6470119"/>
            <a:ext cx="22493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HY그래픽M" pitchFamily="18" charset="-127"/>
              </a:rPr>
              <a:t>출처 </a:t>
            </a:r>
            <a:r>
              <a:rPr lang="en-US" altLang="ko-KR" sz="700" dirty="0" smtClean="0">
                <a:latin typeface="HY그래픽M" pitchFamily="18" charset="-127"/>
              </a:rPr>
              <a:t>: </a:t>
            </a:r>
            <a:r>
              <a:rPr lang="en-US" altLang="ko-KR" sz="700" dirty="0">
                <a:latin typeface="HY그래픽M" pitchFamily="18" charset="-127"/>
              </a:rPr>
              <a:t>http://www.etnews.com/20150518000112</a:t>
            </a:r>
            <a:endParaRPr lang="ko-KR" altLang="en-US" sz="7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8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소</a:t>
            </a:r>
            <a:r>
              <a:rPr lang="ko-KR" altLang="en-US" dirty="0"/>
              <a:t>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539552" y="1988840"/>
            <a:ext cx="7920880" cy="460851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000" dirty="0" smtClean="0"/>
          </a:p>
          <a:p>
            <a:r>
              <a:rPr lang="ko-KR" altLang="en-US" sz="2000" dirty="0" smtClean="0"/>
              <a:t>영국 </a:t>
            </a:r>
            <a:r>
              <a:rPr lang="ko-KR" altLang="en-US" sz="2000" dirty="0" err="1" smtClean="0"/>
              <a:t>라즈베리파이</a:t>
            </a:r>
            <a:r>
              <a:rPr lang="ko-KR" altLang="en-US" sz="2000" dirty="0" smtClean="0"/>
              <a:t> 재단이 개발한 </a:t>
            </a:r>
            <a:r>
              <a:rPr lang="en-US" altLang="ko-KR" sz="2000" dirty="0"/>
              <a:t> </a:t>
            </a:r>
            <a:r>
              <a:rPr lang="en-US" altLang="ko-KR" sz="2000" dirty="0" smtClean="0">
                <a:latin typeface="+mn-ea"/>
              </a:rPr>
              <a:t>$35</a:t>
            </a:r>
            <a:r>
              <a:rPr lang="ko-KR" altLang="en-US" sz="2000" dirty="0" smtClean="0"/>
              <a:t> 초저가 </a:t>
            </a:r>
            <a:r>
              <a:rPr lang="ko-KR" altLang="en-US" sz="2000" dirty="0" err="1" smtClean="0"/>
              <a:t>싱글보드</a:t>
            </a:r>
            <a:r>
              <a:rPr lang="ko-KR" altLang="en-US" sz="2000" dirty="0" smtClean="0"/>
              <a:t> 컴퓨터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>
                <a:latin typeface="+mn-ea"/>
              </a:rPr>
              <a:t>2012</a:t>
            </a:r>
            <a:r>
              <a:rPr lang="ko-KR" altLang="en-US" sz="2000" dirty="0" smtClean="0"/>
              <a:t>년 </a:t>
            </a:r>
            <a:r>
              <a:rPr lang="en-US" altLang="ko-KR" sz="2000" dirty="0" smtClean="0">
                <a:latin typeface="+mn-ea"/>
              </a:rPr>
              <a:t>1</a:t>
            </a:r>
            <a:r>
              <a:rPr lang="ko-KR" altLang="en-US" sz="2000" dirty="0" smtClean="0"/>
              <a:t>세대 모델</a:t>
            </a:r>
            <a:r>
              <a:rPr lang="en-US" altLang="ko-KR" sz="2000" dirty="0" smtClean="0"/>
              <a:t>,  </a:t>
            </a:r>
            <a:r>
              <a:rPr lang="en-US" altLang="ko-KR" sz="2000" dirty="0" smtClean="0">
                <a:latin typeface="+mn-ea"/>
              </a:rPr>
              <a:t>2015</a:t>
            </a:r>
            <a:r>
              <a:rPr lang="ko-KR" altLang="en-US" sz="2000" dirty="0" smtClean="0"/>
              <a:t>년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2</a:t>
            </a:r>
            <a:r>
              <a:rPr lang="ko-KR" altLang="en-US" sz="2000" dirty="0" smtClean="0"/>
              <a:t>세대 모델</a:t>
            </a:r>
            <a:r>
              <a:rPr lang="en-US" altLang="ko-KR" sz="2000" dirty="0" smtClean="0"/>
              <a:t>, </a:t>
            </a:r>
            <a:r>
              <a:rPr lang="en-US" altLang="ko-KR" sz="2000" dirty="0" smtClean="0">
                <a:latin typeface="+mn-ea"/>
              </a:rPr>
              <a:t>2016</a:t>
            </a:r>
            <a:r>
              <a:rPr lang="ko-KR" altLang="en-US" sz="2000" dirty="0" smtClean="0"/>
              <a:t>년 </a:t>
            </a:r>
            <a:r>
              <a:rPr lang="en-US" altLang="ko-KR" sz="2000" dirty="0" smtClean="0">
                <a:latin typeface="+mn-ea"/>
              </a:rPr>
              <a:t>3</a:t>
            </a:r>
            <a:r>
              <a:rPr lang="ko-KR" altLang="en-US" sz="2000" dirty="0" smtClean="0"/>
              <a:t>세대 모델이 출시 되었으며 현재 최신모델은 </a:t>
            </a:r>
            <a:r>
              <a:rPr lang="en-US" altLang="ko-KR" sz="2000" dirty="0" smtClean="0">
                <a:latin typeface="+mn-ea"/>
              </a:rPr>
              <a:t>3B+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와 </a:t>
            </a:r>
            <a:r>
              <a:rPr lang="en-US" altLang="ko-KR" sz="2000" dirty="0" smtClean="0">
                <a:latin typeface="+mn-ea"/>
              </a:rPr>
              <a:t>3A+</a:t>
            </a:r>
            <a:r>
              <a:rPr lang="ko-KR" altLang="en-US" sz="2000" dirty="0" smtClean="0"/>
              <a:t>임</a:t>
            </a:r>
            <a:r>
              <a:rPr lang="en-US" altLang="ko-KR" sz="2000" dirty="0" smtClean="0"/>
              <a:t> (</a:t>
            </a:r>
            <a:r>
              <a:rPr lang="en-US" altLang="ko-KR" sz="2000" dirty="0" smtClean="0">
                <a:latin typeface="+mn-ea"/>
              </a:rPr>
              <a:t>2019</a:t>
            </a:r>
            <a:r>
              <a:rPr lang="ko-KR" altLang="en-US" sz="2000" dirty="0" smtClean="0"/>
              <a:t>년 </a:t>
            </a:r>
            <a:r>
              <a:rPr lang="en-US" altLang="ko-KR" sz="2000" dirty="0"/>
              <a:t>4</a:t>
            </a:r>
            <a:r>
              <a:rPr lang="ko-KR" altLang="en-US" sz="2000" dirty="0" smtClean="0"/>
              <a:t>월 기준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제작 단가를 최대한 낮추기 위해 </a:t>
            </a:r>
            <a:r>
              <a:rPr lang="en-US" altLang="ko-KR" sz="2000" dirty="0" smtClean="0"/>
              <a:t>real-time clock, </a:t>
            </a:r>
            <a:r>
              <a:rPr lang="ko-KR" altLang="en-US" sz="2000" dirty="0" smtClean="0"/>
              <a:t>케이스 없이 기판 단독으로 판매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err="1" smtClean="0"/>
              <a:t>데비안</a:t>
            </a:r>
            <a:r>
              <a:rPr lang="ko-KR" altLang="en-US" sz="2000" dirty="0" smtClean="0"/>
              <a:t> 계열 </a:t>
            </a:r>
            <a:r>
              <a:rPr lang="ko-KR" altLang="en-US" sz="2000" dirty="0" err="1" smtClean="0"/>
              <a:t>리눅스인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Raspbian</a:t>
            </a:r>
            <a:r>
              <a:rPr lang="ko-KR" altLang="en-US" sz="2000" dirty="0" smtClean="0"/>
              <a:t>을 주로 사용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51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</a:t>
            </a:r>
            <a:r>
              <a:rPr lang="ko-KR" altLang="en-US" dirty="0"/>
              <a:t>단</a:t>
            </a:r>
          </a:p>
        </p:txBody>
      </p:sp>
      <p:pic>
        <p:nvPicPr>
          <p:cNvPr id="4098" name="Picture 2" descr="C:\Users\a\Desktop\라즈베리파이 홈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7059011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454013"/>
            <a:ext cx="6386691" cy="215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6598583"/>
            <a:ext cx="28264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HY그래픽M" pitchFamily="18" charset="-127"/>
              </a:rPr>
              <a:t>출처 </a:t>
            </a:r>
            <a:r>
              <a:rPr lang="en-US" altLang="ko-KR" sz="700" dirty="0" smtClean="0">
                <a:latin typeface="HY그래픽M" pitchFamily="18" charset="-127"/>
              </a:rPr>
              <a:t>: </a:t>
            </a:r>
            <a:r>
              <a:rPr lang="en-US" altLang="ko-KR" sz="700" dirty="0">
                <a:latin typeface="HY그래픽M" pitchFamily="18" charset="-127"/>
              </a:rPr>
              <a:t>https://www.circuitcrush.com/arduino-vs-raspberry-pi/</a:t>
            </a:r>
            <a:endParaRPr lang="ko-KR" altLang="en-US" sz="700" dirty="0">
              <a:latin typeface="HY그래픽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5576" y="1910434"/>
            <a:ext cx="7704856" cy="2416748"/>
            <a:chOff x="395536" y="1750886"/>
            <a:chExt cx="8039442" cy="255911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752414"/>
              <a:ext cx="4021802" cy="2557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338" y="1750886"/>
              <a:ext cx="4017640" cy="2537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435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역사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878497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0232" y="6321463"/>
            <a:ext cx="22108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HY그래픽M" pitchFamily="18" charset="-127"/>
              </a:rPr>
              <a:t>출처 </a:t>
            </a:r>
            <a:r>
              <a:rPr lang="en-US" altLang="ko-KR" sz="700" dirty="0">
                <a:latin typeface="HY그래픽M" pitchFamily="18" charset="-127"/>
              </a:rPr>
              <a:t>: https://</a:t>
            </a:r>
            <a:r>
              <a:rPr lang="en-US" altLang="ko-KR" sz="700" dirty="0" smtClean="0">
                <a:latin typeface="HY그래픽M" pitchFamily="18" charset="-127"/>
              </a:rPr>
              <a:t>core-electronics.com.au/tutorials</a:t>
            </a:r>
          </a:p>
        </p:txBody>
      </p:sp>
    </p:spTree>
    <p:extLst>
      <p:ext uri="{BB962C8B-B14F-4D97-AF65-F5344CB8AC3E}">
        <p14:creationId xmlns:p14="http://schemas.microsoft.com/office/powerpoint/2010/main" val="361606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>
                <a:latin typeface="+mj-ea"/>
              </a:rPr>
              <a:t>3</a:t>
            </a:r>
            <a:r>
              <a:rPr lang="en-US" altLang="ko-KR" dirty="0" smtClean="0"/>
              <a:t> B+</a:t>
            </a:r>
            <a:r>
              <a:rPr lang="ko-KR" altLang="en-US" dirty="0" smtClean="0"/>
              <a:t> </a:t>
            </a:r>
            <a:r>
              <a:rPr lang="en-US" altLang="ko-KR" dirty="0" smtClean="0"/>
              <a:t>Spec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37" y="1916832"/>
            <a:ext cx="325038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352" y="1844824"/>
            <a:ext cx="5085383" cy="4275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55976" y="6564242"/>
            <a:ext cx="45752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HY그래픽M" pitchFamily="18" charset="-127"/>
              </a:rPr>
              <a:t>출처 </a:t>
            </a:r>
            <a:r>
              <a:rPr lang="en-US" altLang="ko-KR" sz="700" dirty="0" smtClean="0">
                <a:latin typeface="HY그래픽M" pitchFamily="18" charset="-127"/>
              </a:rPr>
              <a:t>: </a:t>
            </a:r>
            <a:r>
              <a:rPr lang="en-US" altLang="ko-KR" sz="700" dirty="0">
                <a:latin typeface="HY그래픽M" pitchFamily="18" charset="-127"/>
              </a:rPr>
              <a:t>https://static.raspberrypi.org/files/product-briefs/Raspberry-Pi-Model-Bplus-Product-Brief.pdf</a:t>
            </a:r>
            <a:endParaRPr lang="ko-KR" altLang="en-US" sz="7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6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</a:t>
            </a:r>
            <a:r>
              <a:rPr lang="ko-KR" altLang="en-US" dirty="0" err="1" smtClean="0">
                <a:latin typeface="+mj-ea"/>
              </a:rPr>
              <a:t>파이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H/W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81" y="1778087"/>
            <a:ext cx="6984776" cy="482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78287" y="6544690"/>
            <a:ext cx="28632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HY그래픽M" pitchFamily="18" charset="-127"/>
              </a:rPr>
              <a:t>출처 </a:t>
            </a:r>
            <a:r>
              <a:rPr lang="en-US" altLang="ko-KR" sz="900" dirty="0">
                <a:latin typeface="HY그래픽M" pitchFamily="18" charset="-127"/>
              </a:rPr>
              <a:t>: https://en.wikipedia.org/wiki/Raspberry_Pi</a:t>
            </a:r>
            <a:endParaRPr lang="ko-KR" altLang="en-US" sz="9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1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raspberrypi.org/app/uploads/2018/03/sysbench-2-500x3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28817"/>
            <a:ext cx="4176464" cy="31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BCM2837B0 AP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539552" y="1860665"/>
            <a:ext cx="7408333" cy="1368152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CPU : </a:t>
            </a:r>
            <a:r>
              <a:rPr lang="ko-KR" altLang="en-US" dirty="0" err="1" smtClean="0"/>
              <a:t>쿼드코어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ARM Cortex-A53(64bit) 1.4Ghz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512KB L2</a:t>
            </a:r>
            <a:r>
              <a:rPr lang="ko-KR" altLang="en-US" dirty="0" smtClean="0"/>
              <a:t>캐시</a:t>
            </a:r>
            <a:endParaRPr lang="en-US" altLang="ko-KR" dirty="0"/>
          </a:p>
          <a:p>
            <a:r>
              <a:rPr lang="en-US" altLang="ko-KR" dirty="0" smtClean="0"/>
              <a:t>GPU : Broadcom Video core IV 400Mhz</a:t>
            </a:r>
          </a:p>
          <a:p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99592" y="6463046"/>
            <a:ext cx="3687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HY그래픽M" pitchFamily="18" charset="-127"/>
              </a:rPr>
              <a:t>출처 </a:t>
            </a:r>
            <a:r>
              <a:rPr lang="en-US" altLang="ko-KR" sz="700" dirty="0" smtClean="0">
                <a:latin typeface="HY그래픽M" pitchFamily="18" charset="-127"/>
              </a:rPr>
              <a:t>: </a:t>
            </a:r>
            <a:r>
              <a:rPr lang="en-US" altLang="ko-KR" sz="800" dirty="0"/>
              <a:t>https://</a:t>
            </a:r>
            <a:r>
              <a:rPr lang="en-US" altLang="ko-KR" sz="800" dirty="0" smtClean="0"/>
              <a:t>www.raspberrypi.org/blog/raspberry-pi-3-model-bplus-sale-now-35/</a:t>
            </a:r>
            <a:endParaRPr lang="ko-KR" altLang="en-US" sz="7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ARM CPU</a:t>
            </a:r>
            <a:endParaRPr lang="ko-KR" altLang="en-US" dirty="0"/>
          </a:p>
        </p:txBody>
      </p:sp>
      <p:pic>
        <p:nvPicPr>
          <p:cNvPr id="11266" name="Picture 2" descr="ARMv8-A-Processors-a-single-scalable-architectu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1" y="3013098"/>
            <a:ext cx="4667078" cy="261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83" y="2996952"/>
            <a:ext cx="344275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2353" y="6093296"/>
            <a:ext cx="3491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latin typeface="HY그래픽M" pitchFamily="18" charset="-127"/>
              </a:rPr>
              <a:t>출처 </a:t>
            </a:r>
            <a:r>
              <a:rPr lang="en-US" altLang="ko-KR" sz="700" b="1" dirty="0" smtClean="0">
                <a:latin typeface="HY그래픽M" pitchFamily="18" charset="-127"/>
              </a:rPr>
              <a:t>: </a:t>
            </a:r>
            <a:r>
              <a:rPr lang="en-US" altLang="ko-KR" sz="700" b="1" dirty="0">
                <a:latin typeface="HY그래픽M" pitchFamily="18" charset="-127"/>
              </a:rPr>
              <a:t>http</a:t>
            </a:r>
            <a:r>
              <a:rPr lang="en-US" altLang="ko-KR" sz="900" b="1" dirty="0">
                <a:latin typeface="HY그래픽M" pitchFamily="18" charset="-127"/>
              </a:rPr>
              <a:t>://</a:t>
            </a:r>
            <a:r>
              <a:rPr lang="en-US" altLang="ko-KR" sz="700" dirty="0">
                <a:latin typeface="HY그래픽M" pitchFamily="18" charset="-127"/>
              </a:rPr>
              <a:t>www.arm.com/assets/images/Cortex-A53-chip-diagram-LG.png</a:t>
            </a:r>
            <a:endParaRPr lang="ko-KR" altLang="en-US" sz="7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내용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611560" y="2362200"/>
            <a:ext cx="8153400" cy="4495800"/>
          </a:xfrm>
        </p:spPr>
        <p:txBody>
          <a:bodyPr/>
          <a:lstStyle/>
          <a:p>
            <a:r>
              <a:rPr lang="en-US" altLang="ko-KR" sz="2400" dirty="0" smtClean="0"/>
              <a:t>Day 1 </a:t>
            </a:r>
          </a:p>
          <a:p>
            <a:pPr lvl="1">
              <a:buFontTx/>
              <a:buChar char="-"/>
            </a:pPr>
            <a:r>
              <a:rPr lang="en-US" altLang="ko-KR" sz="2400" dirty="0" err="1" smtClean="0"/>
              <a:t>IoT</a:t>
            </a:r>
            <a:r>
              <a:rPr lang="ko-KR" altLang="en-US" sz="2400" dirty="0" smtClean="0"/>
              <a:t> 개념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라즈베리파이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HW, </a:t>
            </a:r>
            <a:r>
              <a:rPr lang="ko-KR" altLang="en-US" sz="2400" dirty="0" err="1" smtClean="0"/>
              <a:t>임베디드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리눅스</a:t>
            </a:r>
            <a:r>
              <a:rPr lang="ko-KR" altLang="en-US" sz="2400" dirty="0" smtClean="0"/>
              <a:t>  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r>
              <a:rPr lang="en-US" altLang="ko-KR" sz="2400" dirty="0"/>
              <a:t>Day </a:t>
            </a:r>
            <a:r>
              <a:rPr lang="en-US" altLang="ko-KR" sz="2400" dirty="0" smtClean="0"/>
              <a:t>2 </a:t>
            </a:r>
            <a:endParaRPr lang="en-US" altLang="ko-KR" sz="2400" dirty="0"/>
          </a:p>
          <a:p>
            <a:pPr lvl="1">
              <a:buFontTx/>
              <a:buChar char="-"/>
            </a:pPr>
            <a:r>
              <a:rPr lang="ko-KR" altLang="en-US" sz="2400" dirty="0" smtClean="0"/>
              <a:t>디바이스 제어를 위한 </a:t>
            </a:r>
            <a:r>
              <a:rPr lang="ko-KR" altLang="en-US" sz="2400" dirty="0" err="1" smtClean="0"/>
              <a:t>파이썬</a:t>
            </a:r>
            <a:r>
              <a:rPr lang="ko-KR" altLang="en-US" sz="2400" dirty="0" smtClean="0"/>
              <a:t> 언어</a:t>
            </a:r>
            <a:r>
              <a:rPr lang="en-US" altLang="ko-KR" sz="2400" dirty="0" smtClean="0"/>
              <a:t>, GPIO </a:t>
            </a:r>
            <a:r>
              <a:rPr lang="ko-KR" altLang="en-US" sz="2400" dirty="0" smtClean="0"/>
              <a:t>소개</a:t>
            </a:r>
            <a:endParaRPr lang="en-US" altLang="ko-KR" sz="2400" dirty="0" smtClean="0"/>
          </a:p>
          <a:p>
            <a:pPr lvl="1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Day </a:t>
            </a:r>
            <a:r>
              <a:rPr lang="en-US" altLang="ko-KR" sz="2400" dirty="0" smtClean="0"/>
              <a:t>3 </a:t>
            </a:r>
          </a:p>
          <a:p>
            <a:pPr lvl="1">
              <a:buFontTx/>
              <a:buChar char="-"/>
            </a:pPr>
            <a:r>
              <a:rPr lang="en-US" altLang="ko-KR" sz="2400" dirty="0" smtClean="0"/>
              <a:t>GPIO </a:t>
            </a:r>
            <a:r>
              <a:rPr lang="ko-KR" altLang="en-US" sz="2400" dirty="0" smtClean="0"/>
              <a:t>프로그래밍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각종 센서 실습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응용프로젝트</a:t>
            </a:r>
            <a:endParaRPr lang="en-US" altLang="ko-KR" sz="24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ARM vs Intel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2" y="2492896"/>
            <a:ext cx="391601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88024" y="6621860"/>
            <a:ext cx="41472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latin typeface="HY그래픽M" pitchFamily="18" charset="-127"/>
              </a:rPr>
              <a:t>출처 </a:t>
            </a:r>
            <a:r>
              <a:rPr lang="en-US" altLang="ko-KR" sz="700" b="1" dirty="0" smtClean="0">
                <a:latin typeface="HY그래픽M" pitchFamily="18" charset="-127"/>
              </a:rPr>
              <a:t>: </a:t>
            </a:r>
            <a:r>
              <a:rPr lang="en-US" altLang="ko-KR" sz="700" b="1" dirty="0">
                <a:latin typeface="HY그래픽M" pitchFamily="18" charset="-127"/>
              </a:rPr>
              <a:t>https://</a:t>
            </a:r>
            <a:r>
              <a:rPr lang="en-US" altLang="ko-KR" sz="700" dirty="0">
                <a:latin typeface="HY그래픽M" pitchFamily="18" charset="-127"/>
              </a:rPr>
              <a:t>www.euroinvestor.com/ei-news/2012/04/30/stock-theme-intel-vs-arm/18102</a:t>
            </a:r>
            <a:endParaRPr lang="ko-KR" altLang="en-US" sz="700" dirty="0">
              <a:latin typeface="HY그래픽M" pitchFamily="18" charset="-127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66" y="5431331"/>
            <a:ext cx="6048672" cy="115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 descr="Intel vs A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64848"/>
            <a:ext cx="4288265" cy="288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3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VideoCore</a:t>
            </a:r>
            <a:r>
              <a:rPr lang="en-US" altLang="ko-KR" dirty="0" smtClean="0"/>
              <a:t> IV GPU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048672" cy="402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44008" y="6554049"/>
            <a:ext cx="44358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latin typeface="HY그래픽M" pitchFamily="18" charset="-127"/>
              </a:rPr>
              <a:t>출처 </a:t>
            </a:r>
            <a:r>
              <a:rPr lang="en-US" altLang="ko-KR" sz="700" b="1" dirty="0" smtClean="0">
                <a:latin typeface="HY그래픽M" pitchFamily="18" charset="-127"/>
              </a:rPr>
              <a:t>: </a:t>
            </a:r>
            <a:r>
              <a:rPr lang="en-US" altLang="ko-KR" sz="700" b="1" dirty="0">
                <a:latin typeface="HY그래픽M" pitchFamily="18" charset="-127"/>
              </a:rPr>
              <a:t>https://</a:t>
            </a:r>
            <a:r>
              <a:rPr lang="en-US" altLang="ko-KR" sz="700" dirty="0">
                <a:latin typeface="HY그래픽M" pitchFamily="18" charset="-127"/>
              </a:rPr>
              <a:t>www.slideshare.net/nomaddo/vc4c-development-of-opencl-compiler-for-videocore4</a:t>
            </a:r>
            <a:endParaRPr lang="ko-KR" altLang="en-US" sz="7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43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GPU(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성능비교</a:t>
            </a:r>
            <a:endParaRPr lang="ko-KR" altLang="en-US" dirty="0"/>
          </a:p>
        </p:txBody>
      </p:sp>
      <p:pic>
        <p:nvPicPr>
          <p:cNvPr id="5122" name="Picture 2" descr="https://lazure2.files.wordpress.com/2013/02/image1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04" y="2056000"/>
            <a:ext cx="76390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6580376"/>
            <a:ext cx="3645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latin typeface="HY그래픽M" pitchFamily="18" charset="-127"/>
              </a:rPr>
              <a:t>출처 </a:t>
            </a:r>
            <a:r>
              <a:rPr lang="en-US" altLang="ko-KR" sz="700" b="1" dirty="0">
                <a:latin typeface="HY그래픽M" pitchFamily="18" charset="-127"/>
              </a:rPr>
              <a:t>: https://docs.broadcom.com/docs/company/Broadcom_2011_Analyst_Day.pdf</a:t>
            </a:r>
          </a:p>
          <a:p>
            <a:endParaRPr lang="ko-KR" altLang="en-US" sz="700" b="1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40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GPU(PC) </a:t>
            </a:r>
            <a:r>
              <a:rPr lang="ko-KR" altLang="en-US" dirty="0" smtClean="0"/>
              <a:t>성능비교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6" y="2492896"/>
            <a:ext cx="4752528" cy="362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95" y="3460390"/>
            <a:ext cx="3600400" cy="168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1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323528" y="2480937"/>
            <a:ext cx="3240360" cy="345069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Raspbian</a:t>
            </a:r>
            <a:r>
              <a:rPr lang="en-US" altLang="ko-KR" dirty="0" smtClean="0"/>
              <a:t>(Linux)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Android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Windows 10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core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Ubuntu(Linux)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Tizen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IoT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11960" y="5794208"/>
            <a:ext cx="45528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HY그래픽M" pitchFamily="18" charset="-127"/>
              </a:rPr>
              <a:t>출처 </a:t>
            </a:r>
            <a:r>
              <a:rPr lang="en-US" altLang="ko-KR" sz="700" dirty="0" smtClean="0">
                <a:latin typeface="HY그래픽M" pitchFamily="18" charset="-127"/>
              </a:rPr>
              <a:t>: </a:t>
            </a:r>
            <a:r>
              <a:rPr lang="en-US" altLang="ko-KR" sz="700" dirty="0">
                <a:latin typeface="HY그래픽M" pitchFamily="18" charset="-127"/>
              </a:rPr>
              <a:t>https://</a:t>
            </a:r>
            <a:r>
              <a:rPr lang="en-US" altLang="ko-KR" sz="700" dirty="0" smtClean="0">
                <a:latin typeface="HY그래픽M" pitchFamily="18" charset="-127"/>
              </a:rPr>
              <a:t>github.com/hyprsoftcorp/WindowsIoTCoreDashboard/blob/master/iot-screenshot-02.jpg</a:t>
            </a:r>
          </a:p>
        </p:txBody>
      </p:sp>
      <p:pic>
        <p:nvPicPr>
          <p:cNvPr id="3074" name="Picture 2" descr="https://raw.githubusercontent.com/hyprsoftcorp/WindowsIoTCoreDashboard/master/iot-screenshot-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694911"/>
            <a:ext cx="535873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0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사용시 주의사항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683568" y="2348880"/>
            <a:ext cx="7408333" cy="399389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GPIO</a:t>
            </a:r>
            <a:r>
              <a:rPr lang="ko-KR" altLang="en-US" sz="2400" dirty="0" smtClean="0"/>
              <a:t>사용시 </a:t>
            </a:r>
            <a:r>
              <a:rPr lang="ko-KR" altLang="en-US" sz="2400" dirty="0" err="1" smtClean="0"/>
              <a:t>핀번호</a:t>
            </a:r>
            <a:r>
              <a:rPr lang="ko-KR" altLang="en-US" sz="2400" dirty="0" smtClean="0"/>
              <a:t> 확인 잘못 </a:t>
            </a:r>
            <a:r>
              <a:rPr lang="ko-KR" altLang="en-US" sz="2400" dirty="0" err="1" smtClean="0"/>
              <a:t>연결시</a:t>
            </a:r>
            <a:r>
              <a:rPr lang="ko-KR" altLang="en-US" sz="2400" dirty="0" smtClean="0"/>
              <a:t> 보드가 쇼트로 인해 파손될 수 있음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특히 </a:t>
            </a:r>
            <a:r>
              <a:rPr lang="en-US" altLang="ko-KR" sz="2400" dirty="0" smtClean="0"/>
              <a:t>5V </a:t>
            </a:r>
            <a:r>
              <a:rPr lang="ko-KR" altLang="en-US" sz="2400" dirty="0" smtClean="0"/>
              <a:t>단자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사용시 주의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RASPBIAN</a:t>
            </a:r>
            <a:r>
              <a:rPr lang="ko-KR" altLang="en-US" sz="2400" dirty="0" smtClean="0"/>
              <a:t>은 </a:t>
            </a:r>
            <a:r>
              <a:rPr lang="ko-KR" altLang="en-US" sz="2400" dirty="0" err="1" smtClean="0"/>
              <a:t>리눅스</a:t>
            </a:r>
            <a:r>
              <a:rPr lang="en-US" altLang="ko-KR" sz="2400" dirty="0" smtClean="0"/>
              <a:t>OS</a:t>
            </a:r>
            <a:r>
              <a:rPr lang="ko-KR" altLang="en-US" sz="2400" dirty="0" smtClean="0"/>
              <a:t>로 전원 </a:t>
            </a:r>
            <a:r>
              <a:rPr lang="en-US" altLang="ko-KR" sz="2400" dirty="0" smtClean="0"/>
              <a:t>off</a:t>
            </a:r>
            <a:r>
              <a:rPr lang="ko-KR" altLang="en-US" sz="2400" dirty="0" smtClean="0"/>
              <a:t>시 반드시 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shutdown</a:t>
            </a:r>
            <a:r>
              <a:rPr lang="ko-KR" altLang="en-US" sz="2400" dirty="0" smtClean="0"/>
              <a:t>명령으로 </a:t>
            </a:r>
            <a:r>
              <a:rPr lang="en-US" altLang="ko-KR" sz="2400" dirty="0" smtClean="0"/>
              <a:t>OS</a:t>
            </a:r>
            <a:r>
              <a:rPr lang="ko-KR" altLang="en-US" sz="2400" dirty="0" smtClean="0"/>
              <a:t>를 먼저 종료해야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10W</a:t>
            </a:r>
            <a:r>
              <a:rPr lang="ko-KR" altLang="en-US" sz="2400" dirty="0" smtClean="0"/>
              <a:t>미만 전원 </a:t>
            </a:r>
            <a:r>
              <a:rPr lang="ko-KR" altLang="en-US" sz="2400" dirty="0" err="1" smtClean="0"/>
              <a:t>아답터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연결시</a:t>
            </a:r>
            <a:r>
              <a:rPr lang="ko-KR" altLang="en-US" sz="2400" dirty="0" smtClean="0"/>
              <a:t> 시스템 불안정해 질 수 있음 </a:t>
            </a:r>
            <a:r>
              <a:rPr lang="en-US" altLang="ko-KR" sz="2400" dirty="0" smtClean="0"/>
              <a:t>5V 2.5A(15W) </a:t>
            </a:r>
            <a:r>
              <a:rPr lang="ko-KR" altLang="en-US" sz="2400" dirty="0" err="1" smtClean="0"/>
              <a:t>아답터</a:t>
            </a:r>
            <a:r>
              <a:rPr lang="ko-KR" altLang="en-US" sz="2400" dirty="0" smtClean="0"/>
              <a:t> 연결 권장</a:t>
            </a:r>
            <a:endParaRPr lang="en-US" altLang="ko-KR" sz="2400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4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867832" y="4376275"/>
            <a:ext cx="7408333" cy="24817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LINUX(</a:t>
            </a:r>
            <a:r>
              <a:rPr lang="en-US" altLang="ko-KR" sz="2000" b="1" dirty="0" smtClean="0"/>
              <a:t>L</a:t>
            </a:r>
            <a:r>
              <a:rPr lang="en-US" altLang="ko-KR" sz="2000" dirty="0" smtClean="0"/>
              <a:t>inux </a:t>
            </a:r>
            <a:r>
              <a:rPr lang="en-US" altLang="ko-KR" sz="2000" b="1" dirty="0" smtClean="0"/>
              <a:t>I</a:t>
            </a:r>
            <a:r>
              <a:rPr lang="en-US" altLang="ko-KR" sz="2000" dirty="0" smtClean="0"/>
              <a:t>s </a:t>
            </a:r>
            <a:r>
              <a:rPr lang="en-US" altLang="ko-KR" sz="2000" b="1" dirty="0" smtClean="0"/>
              <a:t>N</a:t>
            </a:r>
            <a:r>
              <a:rPr lang="en-US" altLang="ko-KR" sz="2000" dirty="0" smtClean="0"/>
              <a:t>ot </a:t>
            </a:r>
            <a:r>
              <a:rPr lang="en-US" altLang="ko-KR" sz="2000" b="1" dirty="0" err="1" smtClean="0"/>
              <a:t>U</a:t>
            </a:r>
            <a:r>
              <a:rPr lang="en-US" altLang="ko-KR" sz="2000" dirty="0" err="1" smtClean="0"/>
              <a:t>ni</a:t>
            </a:r>
            <a:r>
              <a:rPr lang="en-US" altLang="ko-KR" sz="2000" b="1" dirty="0" err="1" smtClean="0"/>
              <a:t>X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1991</a:t>
            </a:r>
            <a:r>
              <a:rPr lang="ko-KR" altLang="en-US" sz="2000" dirty="0" smtClean="0"/>
              <a:t>년 </a:t>
            </a:r>
            <a:r>
              <a:rPr lang="ko-KR" altLang="en-US" sz="2000" dirty="0" err="1" smtClean="0"/>
              <a:t>리누스</a:t>
            </a:r>
            <a:r>
              <a:rPr lang="ko-KR" altLang="en-US" sz="2000" dirty="0" smtClean="0"/>
              <a:t>  </a:t>
            </a:r>
            <a:r>
              <a:rPr lang="ko-KR" altLang="en-US" sz="2000" dirty="0" err="1" smtClean="0"/>
              <a:t>토발스가</a:t>
            </a:r>
            <a:r>
              <a:rPr lang="ko-KR" altLang="en-US" sz="2000" dirty="0" smtClean="0"/>
              <a:t> 만든 </a:t>
            </a:r>
            <a:r>
              <a:rPr lang="en-US" altLang="ko-KR" sz="2000" dirty="0" smtClean="0"/>
              <a:t>OS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오픈소스</a:t>
            </a:r>
            <a:r>
              <a:rPr lang="ko-KR" altLang="en-US" sz="2000" dirty="0" smtClean="0"/>
              <a:t> 정책으로  소스코드가 공개되어 있음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서버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임베디드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시장에서 두각을 나타냄</a:t>
            </a:r>
            <a:endParaRPr lang="en-US" altLang="ko-KR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43405"/>
            <a:ext cx="5539270" cy="26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시스템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683568" y="5877272"/>
            <a:ext cx="7880631" cy="50100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특수한 애플리케이션을 사용하기 위해 설계된 통합 컴퓨팅 환경</a:t>
            </a:r>
            <a:endParaRPr lang="en-US" altLang="ko-KR" sz="2000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 descr="https://www.evelta.com/image/catalog/Blog%20Images/embedded_linux_cour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3529"/>
            <a:ext cx="4572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45613" y="5181530"/>
            <a:ext cx="233429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출처</a:t>
            </a:r>
            <a:r>
              <a:rPr lang="en-US" altLang="ko-KR" sz="700" dirty="0" smtClean="0"/>
              <a:t>:</a:t>
            </a:r>
            <a:r>
              <a:rPr lang="en-US" altLang="ko-KR" sz="700" dirty="0"/>
              <a:t>https://www.evelta.com/embedded-linux-resources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851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RASPBIAN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935596" y="6021288"/>
            <a:ext cx="6984776" cy="719471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Debian</a:t>
            </a:r>
            <a:r>
              <a:rPr lang="en-US" altLang="ko-KR" sz="2000" dirty="0" smtClean="0"/>
              <a:t> Linux</a:t>
            </a:r>
            <a:r>
              <a:rPr lang="ko-KR" altLang="en-US" sz="2000" dirty="0" smtClean="0"/>
              <a:t>를 기반으로 만들어진 </a:t>
            </a:r>
            <a:r>
              <a:rPr lang="ko-KR" altLang="en-US" sz="2000" dirty="0" err="1" smtClean="0"/>
              <a:t>라즈베리파이용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OS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96952"/>
            <a:ext cx="446252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952"/>
            <a:ext cx="402081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5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Debian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</a:t>
            </a:r>
            <a:r>
              <a:rPr lang="ko-KR" altLang="en-US" dirty="0"/>
              <a:t>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899592" y="2564904"/>
            <a:ext cx="7408333" cy="3450696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Debian</a:t>
            </a:r>
            <a:r>
              <a:rPr lang="en-US" altLang="ko-KR" dirty="0"/>
              <a:t> </a:t>
            </a:r>
            <a:r>
              <a:rPr lang="en-US" altLang="ko-KR" dirty="0" smtClean="0"/>
              <a:t>6 </a:t>
            </a:r>
            <a:r>
              <a:rPr lang="en-US" altLang="ko-KR" dirty="0"/>
              <a:t>(</a:t>
            </a:r>
            <a:r>
              <a:rPr lang="en-US" altLang="ko-KR" dirty="0" smtClean="0"/>
              <a:t>squeeze, 2011) </a:t>
            </a:r>
          </a:p>
          <a:p>
            <a:endParaRPr lang="en-US" altLang="ko-KR" dirty="0"/>
          </a:p>
          <a:p>
            <a:r>
              <a:rPr lang="en-US" altLang="ko-KR" dirty="0" err="1"/>
              <a:t>Debian</a:t>
            </a:r>
            <a:r>
              <a:rPr lang="en-US" altLang="ko-KR" dirty="0"/>
              <a:t> 7 (</a:t>
            </a:r>
            <a:r>
              <a:rPr lang="en-US" altLang="ko-KR" dirty="0" smtClean="0"/>
              <a:t>wheezy, 2013)</a:t>
            </a:r>
          </a:p>
          <a:p>
            <a:endParaRPr lang="en-US" altLang="ko-KR" dirty="0"/>
          </a:p>
          <a:p>
            <a:r>
              <a:rPr lang="en-US" altLang="ko-KR" dirty="0" err="1"/>
              <a:t>Debian</a:t>
            </a:r>
            <a:r>
              <a:rPr lang="en-US" altLang="ko-KR" dirty="0"/>
              <a:t> 8 (</a:t>
            </a:r>
            <a:r>
              <a:rPr lang="en-US" altLang="ko-KR" dirty="0" err="1" smtClean="0"/>
              <a:t>jessie</a:t>
            </a:r>
            <a:r>
              <a:rPr lang="en-US" altLang="ko-KR" dirty="0" smtClean="0"/>
              <a:t>, 2015)</a:t>
            </a:r>
          </a:p>
          <a:p>
            <a:endParaRPr lang="en-US" altLang="ko-KR" dirty="0" smtClean="0"/>
          </a:p>
          <a:p>
            <a:r>
              <a:rPr lang="en-US" altLang="ko-KR" dirty="0" err="1"/>
              <a:t>Debian</a:t>
            </a:r>
            <a:r>
              <a:rPr lang="en-US" altLang="ko-KR" dirty="0"/>
              <a:t> 9 (</a:t>
            </a:r>
            <a:r>
              <a:rPr lang="en-US" altLang="ko-KR" dirty="0" smtClean="0"/>
              <a:t>stretch, 2017)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96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진행 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2060848"/>
            <a:ext cx="8153400" cy="449580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이론 학습 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err="1" smtClean="0"/>
              <a:t>임베디드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리눅스</a:t>
            </a:r>
            <a:r>
              <a:rPr lang="ko-KR" altLang="en-US" sz="2800" dirty="0" smtClean="0"/>
              <a:t> 실습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회로 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코드 실습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프로젝트 제작 실습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2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RASPBIAN </a:t>
            </a:r>
            <a:r>
              <a:rPr lang="ko-KR" altLang="en-US" dirty="0" smtClean="0"/>
              <a:t>다운로</a:t>
            </a:r>
            <a:r>
              <a:rPr lang="ko-KR" altLang="en-US" dirty="0"/>
              <a:t>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055123" y="6356113"/>
            <a:ext cx="7128792" cy="50188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://www.raspberrypi.org/downloads/raspbian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4" y="1852911"/>
            <a:ext cx="7065690" cy="446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9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RASPBIAN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3"/>
          <p:cNvSpPr>
            <a:spLocks noGrp="1"/>
          </p:cNvSpPr>
          <p:nvPr>
            <p:ph sz="quarter" idx="1"/>
          </p:nvPr>
        </p:nvSpPr>
        <p:spPr>
          <a:xfrm>
            <a:off x="899592" y="5949280"/>
            <a:ext cx="7408333" cy="825541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https://</a:t>
            </a:r>
            <a:r>
              <a:rPr lang="en-US" altLang="ko-KR" dirty="0" smtClean="0"/>
              <a:t>www.raspberrypi.org/documentation/installation/installing-images/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Etcher</a:t>
            </a:r>
            <a:r>
              <a:rPr lang="ko-KR" altLang="en-US" dirty="0" smtClean="0"/>
              <a:t>를 이용해 다운받은 이미지 파일을 </a:t>
            </a:r>
            <a:r>
              <a:rPr lang="en-US" altLang="ko-KR" dirty="0" smtClean="0"/>
              <a:t>MicroSD</a:t>
            </a:r>
            <a:r>
              <a:rPr lang="ko-KR" altLang="en-US" dirty="0" smtClean="0"/>
              <a:t>카드에 설치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146" name="Picture 2" descr="C:\Users\a\Desktop\라즈베리파이굽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79303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1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RASPBIAN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827584" y="6093296"/>
            <a:ext cx="7632848" cy="648072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마</a:t>
            </a:r>
            <a:r>
              <a:rPr lang="ko-KR" altLang="en-US" sz="2200" dirty="0" smtClean="0"/>
              <a:t>이크로</a:t>
            </a:r>
            <a:r>
              <a:rPr lang="en-US" altLang="ko-KR" sz="2200" dirty="0" smtClean="0"/>
              <a:t>SD</a:t>
            </a:r>
            <a:r>
              <a:rPr lang="ko-KR" altLang="en-US" sz="2200" dirty="0" smtClean="0"/>
              <a:t>카드를 </a:t>
            </a:r>
            <a:r>
              <a:rPr lang="ko-KR" altLang="en-US" sz="2200" dirty="0" err="1" smtClean="0"/>
              <a:t>라즈베리파이에</a:t>
            </a:r>
            <a:r>
              <a:rPr lang="ko-KR" altLang="en-US" sz="2200" dirty="0" smtClean="0"/>
              <a:t> </a:t>
            </a:r>
            <a:r>
              <a:rPr lang="ko-KR" altLang="en-US" sz="2200" dirty="0" err="1" smtClean="0"/>
              <a:t>삽입후</a:t>
            </a:r>
            <a:r>
              <a:rPr lang="ko-KR" altLang="en-US" sz="2200" dirty="0" smtClean="0"/>
              <a:t> 전원 연결</a:t>
            </a:r>
            <a:endParaRPr lang="ko-KR" altLang="en-US" sz="2200" dirty="0"/>
          </a:p>
        </p:txBody>
      </p:sp>
      <p:pic>
        <p:nvPicPr>
          <p:cNvPr id="5122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6" y="2974170"/>
            <a:ext cx="3349307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529218"/>
            <a:ext cx="5352682" cy="3357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8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찾기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872067" y="5805263"/>
            <a:ext cx="7660373" cy="576065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NMAP </a:t>
            </a:r>
            <a:r>
              <a:rPr lang="ko-KR" altLang="en-US" dirty="0" smtClean="0"/>
              <a:t>포트스캐닝을 통해 로컬네트워크에 연결된 내 </a:t>
            </a:r>
            <a:r>
              <a:rPr lang="ko-KR" altLang="en-US" dirty="0" err="1" smtClean="0"/>
              <a:t>라즈베리파이의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주소를 확인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6702325" cy="385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267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접속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827584" y="3501008"/>
            <a:ext cx="7408333" cy="2808312"/>
          </a:xfrm>
        </p:spPr>
        <p:txBody>
          <a:bodyPr>
            <a:normAutofit fontScale="92500"/>
          </a:bodyPr>
          <a:lstStyle/>
          <a:p>
            <a:r>
              <a:rPr lang="ko-KR" altLang="en-US" sz="2600" dirty="0" err="1" smtClean="0"/>
              <a:t>라즈베리파이에</a:t>
            </a:r>
            <a:r>
              <a:rPr lang="ko-KR" altLang="en-US" sz="2600" dirty="0" smtClean="0"/>
              <a:t> 모니터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키보드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마우스를 직접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/>
              <a:t> 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연결하여 접속</a:t>
            </a:r>
            <a:endParaRPr lang="en-US" altLang="ko-KR" sz="2600" dirty="0" smtClean="0"/>
          </a:p>
          <a:p>
            <a:endParaRPr lang="en-US" altLang="ko-KR" sz="2600" dirty="0"/>
          </a:p>
          <a:p>
            <a:r>
              <a:rPr lang="ko-KR" altLang="en-US" sz="2600" dirty="0" smtClean="0"/>
              <a:t>텍스트 기반 </a:t>
            </a:r>
            <a:r>
              <a:rPr lang="en-US" altLang="ko-KR" sz="2600" dirty="0" smtClean="0"/>
              <a:t>SSH(</a:t>
            </a:r>
            <a:r>
              <a:rPr lang="en-US" altLang="ko-KR" sz="2600" dirty="0" smtClean="0">
                <a:solidFill>
                  <a:srgbClr val="FF0000"/>
                </a:solidFill>
              </a:rPr>
              <a:t>S</a:t>
            </a:r>
            <a:r>
              <a:rPr lang="en-US" altLang="ko-KR" sz="2600" dirty="0" smtClean="0"/>
              <a:t>ecure </a:t>
            </a:r>
            <a:r>
              <a:rPr lang="en-US" altLang="ko-KR" sz="2600" dirty="0" smtClean="0">
                <a:solidFill>
                  <a:srgbClr val="FF0000"/>
                </a:solidFill>
              </a:rPr>
              <a:t>Sh</a:t>
            </a:r>
            <a:r>
              <a:rPr lang="en-US" altLang="ko-KR" sz="2600" dirty="0" smtClean="0"/>
              <a:t>ell) </a:t>
            </a:r>
            <a:r>
              <a:rPr lang="ko-KR" altLang="en-US" sz="2600" dirty="0" smtClean="0"/>
              <a:t>접속</a:t>
            </a:r>
            <a:endParaRPr lang="en-US" altLang="ko-KR" sz="2600" dirty="0" smtClean="0"/>
          </a:p>
          <a:p>
            <a:endParaRPr lang="en-US" altLang="ko-KR" sz="2600" dirty="0"/>
          </a:p>
          <a:p>
            <a:r>
              <a:rPr lang="en-US" altLang="ko-KR" sz="2600" dirty="0" smtClean="0"/>
              <a:t>GUI </a:t>
            </a:r>
            <a:r>
              <a:rPr lang="ko-KR" altLang="en-US" sz="2600" dirty="0" smtClean="0"/>
              <a:t>기반 </a:t>
            </a:r>
            <a:r>
              <a:rPr lang="en-US" altLang="ko-KR" sz="2600" dirty="0" smtClean="0"/>
              <a:t>VNC(</a:t>
            </a:r>
            <a:r>
              <a:rPr lang="en-US" altLang="ko-KR" sz="2600" dirty="0" smtClean="0">
                <a:solidFill>
                  <a:srgbClr val="FF0000"/>
                </a:solidFill>
              </a:rPr>
              <a:t>V</a:t>
            </a:r>
            <a:r>
              <a:rPr lang="en-US" altLang="ko-KR" sz="2600" dirty="0" smtClean="0"/>
              <a:t>irtual </a:t>
            </a:r>
            <a:r>
              <a:rPr lang="en-US" altLang="ko-KR" sz="2600" dirty="0" smtClean="0">
                <a:solidFill>
                  <a:srgbClr val="FF0000"/>
                </a:solidFill>
              </a:rPr>
              <a:t>N</a:t>
            </a:r>
            <a:r>
              <a:rPr lang="en-US" altLang="ko-KR" sz="2600" dirty="0" smtClean="0"/>
              <a:t>etwork </a:t>
            </a:r>
            <a:r>
              <a:rPr lang="en-US" altLang="ko-KR" sz="2600" dirty="0" smtClean="0">
                <a:solidFill>
                  <a:srgbClr val="FF0000"/>
                </a:solidFill>
              </a:rPr>
              <a:t>C</a:t>
            </a:r>
            <a:r>
              <a:rPr lang="en-US" altLang="ko-KR" sz="2600" dirty="0" smtClean="0"/>
              <a:t>omputing) </a:t>
            </a:r>
            <a:r>
              <a:rPr lang="ko-KR" altLang="en-US" sz="2600" dirty="0" smtClean="0"/>
              <a:t>접속</a:t>
            </a:r>
            <a:endParaRPr lang="en-US" altLang="ko-KR" sz="2600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6003" y="2204864"/>
            <a:ext cx="734481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RASPBIAN</a:t>
            </a:r>
            <a:r>
              <a:rPr lang="ko-KR" altLang="en-US" dirty="0" smtClean="0">
                <a:latin typeface="Courier New" pitchFamily="49" charset="0"/>
                <a:cs typeface="Courier New" pitchFamily="49" charset="0"/>
              </a:rPr>
              <a:t> 기본 계정</a:t>
            </a:r>
            <a:endParaRPr lang="en-US" altLang="ko-KR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		ID       : pi</a:t>
            </a:r>
          </a:p>
          <a:p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		Password : raspberry</a:t>
            </a:r>
            <a:endParaRPr lang="ko-KR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3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접속 설정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899592" y="6304677"/>
            <a:ext cx="7408333" cy="364683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err="1" smtClean="0"/>
              <a:t>라</a:t>
            </a:r>
            <a:r>
              <a:rPr lang="ko-KR" altLang="en-US" dirty="0" err="1"/>
              <a:t>즈</a:t>
            </a:r>
            <a:r>
              <a:rPr lang="ko-KR" altLang="en-US" dirty="0" err="1" smtClean="0"/>
              <a:t>베리</a:t>
            </a:r>
            <a:r>
              <a:rPr lang="ko-KR" altLang="en-US" dirty="0" smtClean="0"/>
              <a:t> 로고 </a:t>
            </a:r>
            <a:r>
              <a:rPr lang="en-US" altLang="ko-KR" dirty="0" smtClean="0"/>
              <a:t>-&gt; Preferences -&gt; Raspberry Pi Configuration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68881"/>
            <a:ext cx="679332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3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접속 설정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1187624" y="6283230"/>
            <a:ext cx="7408333" cy="57037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Interfaces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SSH, VNC Enable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782870" cy="425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2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1403648" y="5877272"/>
            <a:ext cx="7480341" cy="7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>
                <a:hlinkClick r:id="rId2"/>
              </a:rPr>
              <a:t>http</a:t>
            </a:r>
            <a:r>
              <a:rPr lang="en-US" altLang="ko-KR" dirty="0" smtClean="0">
                <a:hlinkClick r:id="rId2"/>
              </a:rPr>
              <a:t>://www.putty.org</a:t>
            </a:r>
            <a:r>
              <a:rPr lang="ko-KR" altLang="en-US" dirty="0"/>
              <a:t> 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623429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3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콘솔 원격접속</a:t>
            </a:r>
            <a:r>
              <a:rPr lang="en-US" altLang="ko-KR" dirty="0" smtClean="0"/>
              <a:t>(SSH)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64012" y="6237312"/>
            <a:ext cx="7408333" cy="680939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Mac</a:t>
            </a:r>
            <a:r>
              <a:rPr lang="ko-KR" altLang="en-US" dirty="0" smtClean="0"/>
              <a:t>에서는 기본 터미널 실행 후 </a:t>
            </a:r>
            <a:r>
              <a:rPr lang="en-US" altLang="ko-KR" dirty="0" smtClean="0"/>
              <a:t>SSH [IP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026" name="Picture 2" descr="C:\Users\a\Desktop\Putty설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12" y="1988840"/>
            <a:ext cx="4300035" cy="418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\Desktop\SSH접속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098" y="2924944"/>
            <a:ext cx="4192785" cy="26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5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VNC Viewer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1115616" y="6275469"/>
            <a:ext cx="7062205" cy="4320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https://www.realvnc.com/en/connect/download/viewer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6048672" cy="440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4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오늘의 학습목표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539552" y="1988840"/>
            <a:ext cx="8153400" cy="44958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ko-KR" altLang="en-US" sz="2400" dirty="0" err="1" smtClean="0"/>
              <a:t>라즈베리파이의</a:t>
            </a:r>
            <a:r>
              <a:rPr lang="ko-KR" altLang="en-US" sz="2400" dirty="0" smtClean="0"/>
              <a:t> 하드웨어 구성을 설명 할 수 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err="1" smtClean="0"/>
              <a:t>라즈베리파이에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리눅스</a:t>
            </a:r>
            <a:r>
              <a:rPr lang="ko-KR" altLang="en-US" sz="2400" dirty="0" smtClean="0"/>
              <a:t> 운영체계를 설치 할 수 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err="1" smtClean="0"/>
              <a:t>리눅스</a:t>
            </a:r>
            <a:r>
              <a:rPr lang="ko-KR" altLang="en-US" sz="2400" dirty="0" smtClean="0"/>
              <a:t> 명령어를 이용해 파일 시스템을 관리할 수 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사용중인 </a:t>
            </a:r>
            <a:r>
              <a:rPr lang="en-US" altLang="ko-KR" sz="2400" dirty="0" smtClean="0"/>
              <a:t>OS</a:t>
            </a:r>
            <a:r>
              <a:rPr lang="ko-KR" altLang="en-US" sz="2400" dirty="0" smtClean="0"/>
              <a:t> 이미지를 백업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복원 할 수 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6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GUI</a:t>
            </a:r>
            <a:r>
              <a:rPr lang="ko-KR" altLang="en-US" dirty="0" smtClean="0"/>
              <a:t>환경 원격 접속</a:t>
            </a:r>
            <a:r>
              <a:rPr lang="en-US" altLang="ko-KR" dirty="0" smtClean="0"/>
              <a:t>(VNC)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332196" y="5877272"/>
            <a:ext cx="7776864" cy="824955"/>
          </a:xfrm>
        </p:spPr>
        <p:txBody>
          <a:bodyPr>
            <a:normAutofit/>
          </a:bodyPr>
          <a:lstStyle/>
          <a:p>
            <a:r>
              <a:rPr lang="en-US" altLang="ko-KR" sz="2300" dirty="0" smtClean="0"/>
              <a:t>VNC</a:t>
            </a:r>
            <a:r>
              <a:rPr lang="ko-KR" altLang="en-US" sz="2300" dirty="0" err="1" smtClean="0"/>
              <a:t>뷰어</a:t>
            </a:r>
            <a:r>
              <a:rPr lang="ko-KR" altLang="en-US" sz="2300" dirty="0" smtClean="0"/>
              <a:t> 상단 주소 </a:t>
            </a:r>
            <a:r>
              <a:rPr lang="ko-KR" altLang="en-US" sz="2300" dirty="0" err="1" smtClean="0"/>
              <a:t>입력창에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IP</a:t>
            </a:r>
            <a:r>
              <a:rPr lang="ko-KR" altLang="en-US" sz="2300" dirty="0" smtClean="0"/>
              <a:t>주소를 입력하여 연결</a:t>
            </a:r>
            <a:endParaRPr lang="ko-KR" altLang="en-US" sz="2300" dirty="0"/>
          </a:p>
        </p:txBody>
      </p:sp>
      <p:pic>
        <p:nvPicPr>
          <p:cNvPr id="2050" name="Picture 2" descr="C:\Users\a\Desktop\VNC접속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54" y="2492896"/>
            <a:ext cx="4072561" cy="282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\Desktop\VNC뷰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6" y="2492896"/>
            <a:ext cx="3918655" cy="282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Shell </a:t>
            </a:r>
            <a:r>
              <a:rPr lang="ko-KR" altLang="en-US" dirty="0" smtClean="0"/>
              <a:t>기초</a:t>
            </a:r>
            <a:endParaRPr lang="ko-KR" altLang="en-US" dirty="0"/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20055966"/>
              </p:ext>
            </p:extLst>
          </p:nvPr>
        </p:nvGraphicFramePr>
        <p:xfrm>
          <a:off x="3308859" y="3015369"/>
          <a:ext cx="55836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810"/>
                <a:gridCol w="279181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Directory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설명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~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접속한 유저 홈</a:t>
                      </a:r>
                      <a:r>
                        <a:rPr lang="ko-KR" altLang="en-US" baseline="0" dirty="0" smtClean="0">
                          <a:latin typeface="HY그래픽M" pitchFamily="18" charset="-127"/>
                        </a:rPr>
                        <a:t> 디렉터리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/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최상위 디렉터리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.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현재 디렉터리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..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상위 디렉터리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/home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홈 디렉터리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74303" y="3050030"/>
            <a:ext cx="2922786" cy="2063889"/>
            <a:chOff x="1022375" y="2339588"/>
            <a:chExt cx="2922786" cy="206388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029535"/>
              <a:ext cx="2219325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1619672" y="3305760"/>
              <a:ext cx="0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022375" y="3757146"/>
              <a:ext cx="1194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그래픽M" pitchFamily="18" charset="-127"/>
                </a:rPr>
                <a:t>USER</a:t>
              </a:r>
              <a:r>
                <a:rPr lang="ko-KR" altLang="en-US" dirty="0" smtClean="0">
                  <a:latin typeface="HY그래픽M" pitchFamily="18" charset="-127"/>
                </a:rPr>
                <a:t> </a:t>
              </a:r>
              <a:r>
                <a:rPr lang="en-US" altLang="ko-KR" dirty="0" smtClean="0">
                  <a:latin typeface="HY그래픽M" pitchFamily="18" charset="-127"/>
                </a:rPr>
                <a:t>ID</a:t>
              </a:r>
              <a:endParaRPr lang="ko-KR" altLang="en-US" dirty="0">
                <a:latin typeface="HY그래픽M" pitchFamily="18" charset="-127"/>
              </a:endParaRPr>
            </a:p>
          </p:txBody>
        </p:sp>
        <p:cxnSp>
          <p:nvCxnSpPr>
            <p:cNvPr id="8" name="직선 화살표 연결선 7"/>
            <p:cNvCxnSpPr>
              <a:stCxn id="1027" idx="0"/>
            </p:cNvCxnSpPr>
            <p:nvPr/>
          </p:nvCxnSpPr>
          <p:spPr>
            <a:xfrm flipH="1" flipV="1">
              <a:off x="2657326" y="2708920"/>
              <a:ext cx="1" cy="3206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60030" y="2339588"/>
              <a:ext cx="1575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그래픽M" pitchFamily="18" charset="-127"/>
                </a:rPr>
                <a:t>HOSTNAME</a:t>
              </a:r>
              <a:endParaRPr lang="ko-KR" altLang="en-US" dirty="0">
                <a:latin typeface="HY그래픽M" pitchFamily="18" charset="-127"/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3347864" y="3305760"/>
              <a:ext cx="0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750567" y="3757146"/>
              <a:ext cx="11945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그래픽M" pitchFamily="18" charset="-127"/>
                </a:rPr>
                <a:t>Current Directory</a:t>
              </a:r>
              <a:endParaRPr lang="ko-KR" altLang="en-US" dirty="0">
                <a:latin typeface="HY그래픽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3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Samba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2132856"/>
            <a:ext cx="8153400" cy="4495800"/>
          </a:xfrm>
        </p:spPr>
        <p:txBody>
          <a:bodyPr/>
          <a:lstStyle/>
          <a:p>
            <a:r>
              <a:rPr lang="en-US" altLang="ko-KR" dirty="0" smtClean="0"/>
              <a:t>apt </a:t>
            </a:r>
            <a:r>
              <a:rPr lang="ko-KR" altLang="en-US" dirty="0" smtClean="0"/>
              <a:t>업데이트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Samba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smtClean="0"/>
              <a:t>  - </a:t>
            </a:r>
            <a:r>
              <a:rPr lang="ko-KR" altLang="en-US" sz="2400" dirty="0" smtClean="0"/>
              <a:t>윈도우 클라이언트 상에서 </a:t>
            </a:r>
            <a:r>
              <a:rPr lang="en-US" altLang="ko-KR" sz="2400" dirty="0" smtClean="0"/>
              <a:t>hostname</a:t>
            </a:r>
            <a:r>
              <a:rPr lang="ko-KR" altLang="en-US" sz="2400" dirty="0" smtClean="0"/>
              <a:t>로 접근하기 위해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endParaRPr lang="ko-KR" altLang="en-US" sz="2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889440"/>
              </p:ext>
            </p:extLst>
          </p:nvPr>
        </p:nvGraphicFramePr>
        <p:xfrm>
          <a:off x="971600" y="2708920"/>
          <a:ext cx="66967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7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dirty="0" smtClean="0"/>
                        <a:t> apt update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90025"/>
              </p:ext>
            </p:extLst>
          </p:nvPr>
        </p:nvGraphicFramePr>
        <p:xfrm>
          <a:off x="971600" y="4293096"/>
          <a:ext cx="66967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7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baseline="0" dirty="0" smtClean="0"/>
                        <a:t> apt install samba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918566"/>
              </p:ext>
            </p:extLst>
          </p:nvPr>
        </p:nvGraphicFramePr>
        <p:xfrm>
          <a:off x="971600" y="5661248"/>
          <a:ext cx="669674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7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baseline="0" dirty="0" smtClean="0"/>
                        <a:t> reboot</a:t>
                      </a:r>
                    </a:p>
                    <a:p>
                      <a:pPr latinLnBrk="1"/>
                      <a:r>
                        <a:rPr lang="ko-KR" altLang="en-US" dirty="0" smtClean="0"/>
                        <a:t>윈도우</a:t>
                      </a:r>
                      <a:r>
                        <a:rPr lang="en-US" altLang="ko-KR" dirty="0" smtClean="0"/>
                        <a:t>PC&gt;</a:t>
                      </a:r>
                      <a:r>
                        <a:rPr lang="en-US" altLang="ko-KR" baseline="0" dirty="0" smtClean="0"/>
                        <a:t> ping -4 </a:t>
                      </a:r>
                      <a:r>
                        <a:rPr lang="ko-KR" altLang="en-US" baseline="0" dirty="0" smtClean="0"/>
                        <a:t>호스트네임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785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SSH</a:t>
            </a:r>
            <a:r>
              <a:rPr lang="ko-KR" altLang="en-US" dirty="0"/>
              <a:t> </a:t>
            </a:r>
            <a:r>
              <a:rPr lang="ko-KR" altLang="en-US" dirty="0" smtClean="0"/>
              <a:t>접속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배너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2132856"/>
            <a:ext cx="8153400" cy="4495800"/>
          </a:xfrm>
        </p:spPr>
        <p:txBody>
          <a:bodyPr/>
          <a:lstStyle/>
          <a:p>
            <a:r>
              <a:rPr lang="en-US" altLang="ko-KR" dirty="0" smtClean="0"/>
              <a:t>SSH</a:t>
            </a:r>
            <a:r>
              <a:rPr lang="ko-KR" altLang="en-US" dirty="0" smtClean="0"/>
              <a:t>데몬 설정 파일 수정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배너 문구 수정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smtClean="0"/>
              <a:t>  </a:t>
            </a:r>
            <a:r>
              <a:rPr lang="en-US" altLang="ko-KR" sz="2400" dirty="0"/>
              <a:t>- </a:t>
            </a:r>
            <a:r>
              <a:rPr lang="en-US" altLang="ko-KR" sz="2400" dirty="0" err="1"/>
              <a:t>Raspbian</a:t>
            </a:r>
            <a:r>
              <a:rPr lang="en-US" altLang="ko-KR" sz="2400" dirty="0"/>
              <a:t> GNU/Linux 9 </a:t>
            </a:r>
            <a:r>
              <a:rPr lang="ko-KR" altLang="en-US" sz="2400" dirty="0" smtClean="0"/>
              <a:t>밑줄에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'Student </a:t>
            </a:r>
            <a:r>
              <a:rPr lang="ko-KR" altLang="en-US" sz="2400" dirty="0" smtClean="0"/>
              <a:t>수강생영문이름</a:t>
            </a:r>
            <a:r>
              <a:rPr lang="en-US" altLang="ko-KR" sz="2400" dirty="0" smtClean="0"/>
              <a:t>' </a:t>
            </a:r>
            <a:r>
              <a:rPr lang="ko-KR" altLang="en-US" sz="2400" dirty="0" smtClean="0"/>
              <a:t>추가</a:t>
            </a:r>
            <a:endParaRPr lang="ko-KR" altLang="en-US" sz="2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162"/>
              </p:ext>
            </p:extLst>
          </p:nvPr>
        </p:nvGraphicFramePr>
        <p:xfrm>
          <a:off x="971600" y="2708920"/>
          <a:ext cx="66967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7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nano</a:t>
                      </a:r>
                      <a:r>
                        <a:rPr lang="en-US" altLang="ko-KR" dirty="0" smtClean="0"/>
                        <a:t> /</a:t>
                      </a:r>
                      <a:r>
                        <a:rPr lang="en-US" altLang="ko-KR" dirty="0" err="1" smtClean="0"/>
                        <a:t>etc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ssh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sshd_config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11392"/>
              </p:ext>
            </p:extLst>
          </p:nvPr>
        </p:nvGraphicFramePr>
        <p:xfrm>
          <a:off x="971600" y="4293096"/>
          <a:ext cx="66967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7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nano</a:t>
                      </a:r>
                      <a:r>
                        <a:rPr lang="en-US" altLang="ko-KR" dirty="0" smtClean="0"/>
                        <a:t> /etc/issue.net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366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 종료 및 </a:t>
            </a:r>
            <a:r>
              <a:rPr lang="ko-KR" altLang="en-US" dirty="0" err="1" smtClean="0"/>
              <a:t>리부팅</a:t>
            </a:r>
            <a:endParaRPr lang="ko-KR" altLang="en-US" dirty="0"/>
          </a:p>
        </p:txBody>
      </p:sp>
      <p:graphicFrame>
        <p:nvGraphicFramePr>
          <p:cNvPr id="4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570074"/>
              </p:ext>
            </p:extLst>
          </p:nvPr>
        </p:nvGraphicFramePr>
        <p:xfrm>
          <a:off x="1835696" y="3212976"/>
          <a:ext cx="55836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810"/>
                <a:gridCol w="279181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설명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shutdown -P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now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시스템 종료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reboot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시스템 </a:t>
                      </a:r>
                      <a:r>
                        <a:rPr lang="ko-KR" altLang="en-US" dirty="0" err="1" smtClean="0">
                          <a:latin typeface="HY그래픽M" pitchFamily="18" charset="-127"/>
                        </a:rPr>
                        <a:t>재부팅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shutdown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-P +10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10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분 후 시스템 종료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shutdown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-r 18:00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18:00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에 시스템 종료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shutdown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-c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시스템 종료예약 취소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346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도움말 보기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15541555"/>
              </p:ext>
            </p:extLst>
          </p:nvPr>
        </p:nvGraphicFramePr>
        <p:xfrm>
          <a:off x="786206" y="6093296"/>
          <a:ext cx="74088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88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 (</a:t>
                      </a:r>
                      <a:r>
                        <a:rPr lang="ko-KR" altLang="en-US" dirty="0" smtClean="0"/>
                        <a:t>명령어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6317994" cy="412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459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비밀번호 및 호스트 네임 설</a:t>
            </a:r>
            <a:r>
              <a:rPr lang="ko-KR" altLang="en-US" dirty="0"/>
              <a:t>정</a:t>
            </a:r>
          </a:p>
        </p:txBody>
      </p:sp>
      <p:graphicFrame>
        <p:nvGraphicFramePr>
          <p:cNvPr id="6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092424"/>
              </p:ext>
            </p:extLst>
          </p:nvPr>
        </p:nvGraphicFramePr>
        <p:xfrm>
          <a:off x="1619672" y="2780928"/>
          <a:ext cx="5904656" cy="2592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2952328"/>
              </a:tblGrid>
              <a:tr h="452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명령어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설명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52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uname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-a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HY그래픽M" pitchFamily="18" charset="-127"/>
                        </a:rPr>
                        <a:t>리눅스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버전 확인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52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passwd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계정 비밀번호 설정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7814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nano</a:t>
                      </a:r>
                      <a:r>
                        <a:rPr lang="en-US" altLang="ko-KR" dirty="0" smtClean="0"/>
                        <a:t> /</a:t>
                      </a:r>
                      <a:r>
                        <a:rPr lang="en-US" altLang="ko-KR" dirty="0" err="1" smtClean="0"/>
                        <a:t>etc</a:t>
                      </a:r>
                      <a:r>
                        <a:rPr lang="en-US" altLang="ko-KR" dirty="0" smtClean="0"/>
                        <a:t>/hostname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HY그래픽M" pitchFamily="18" charset="-127"/>
                        </a:rPr>
                        <a:t>라즈베리파이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호스트네임 변경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52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nano</a:t>
                      </a:r>
                      <a:r>
                        <a:rPr lang="en-US" altLang="ko-KR" dirty="0" smtClean="0"/>
                        <a:t> /</a:t>
                      </a:r>
                      <a:r>
                        <a:rPr lang="en-US" altLang="ko-KR" dirty="0" err="1" smtClean="0"/>
                        <a:t>etc</a:t>
                      </a:r>
                      <a:r>
                        <a:rPr lang="en-US" altLang="ko-KR" dirty="0" smtClean="0"/>
                        <a:t>/hosts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DNS</a:t>
                      </a:r>
                      <a:r>
                        <a:rPr lang="ko-KR" altLang="en-US" dirty="0" err="1" smtClean="0">
                          <a:latin typeface="HY그래픽M" pitchFamily="18" charset="-127"/>
                        </a:rPr>
                        <a:t>맵핑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파일 수정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46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user</a:t>
            </a:r>
            <a:endParaRPr lang="ko-KR" altLang="en-US" dirty="0"/>
          </a:p>
        </p:txBody>
      </p:sp>
      <p:graphicFrame>
        <p:nvGraphicFramePr>
          <p:cNvPr id="4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499980"/>
              </p:ext>
            </p:extLst>
          </p:nvPr>
        </p:nvGraphicFramePr>
        <p:xfrm>
          <a:off x="1907704" y="2780928"/>
          <a:ext cx="55836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810"/>
                <a:gridCol w="279181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명령어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설명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latin typeface="HY그래픽M" pitchFamily="18" charset="-127"/>
                        </a:rPr>
                        <a:t>passwd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root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슈퍼유저를 활성화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다른 계정으로 전환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-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root</a:t>
                      </a:r>
                      <a:r>
                        <a:rPr lang="ko-KR" altLang="en-US" baseline="0" dirty="0" smtClean="0">
                          <a:latin typeface="HY그래픽M" pitchFamily="18" charset="-127"/>
                        </a:rPr>
                        <a:t>와 동일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whoami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로그인한 계정 확인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[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명령어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슈퍼유저 권한으로 실행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112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파일 시스템 명령</a:t>
            </a:r>
            <a:endParaRPr lang="ko-KR" altLang="en-US" dirty="0"/>
          </a:p>
        </p:txBody>
      </p:sp>
      <p:graphicFrame>
        <p:nvGraphicFramePr>
          <p:cNvPr id="6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25841532"/>
              </p:ext>
            </p:extLst>
          </p:nvPr>
        </p:nvGraphicFramePr>
        <p:xfrm>
          <a:off x="1331640" y="2204864"/>
          <a:ext cx="633670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명령어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ls, tree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디렉터리 목록을 출력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pwd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현재 디렉터리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cd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디렉터리 변경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mkdir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디렉터리를 만듦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rm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 또는 디렉터리 삭제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cp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 또는 디렉터리 복사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mv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 또는 디렉터리 이동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touch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빈 파일 생성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수정일자 갱신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cat,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</a:t>
                      </a:r>
                      <a:r>
                        <a:rPr lang="en-US" altLang="ko-KR" b="0" dirty="0" smtClean="0">
                          <a:latin typeface="HY그래픽M" pitchFamily="18" charset="-127"/>
                        </a:rPr>
                        <a:t>more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그래픽M" pitchFamily="18" charset="-127"/>
                        </a:rPr>
                        <a:t>파일 내용 보기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cal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그래픽M" pitchFamily="18" charset="-127"/>
                        </a:rPr>
                        <a:t>캘린더 보기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527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r>
              <a:rPr lang="en-US" altLang="ko-KR" dirty="0"/>
              <a:t>/</a:t>
            </a:r>
            <a:r>
              <a:rPr lang="ko-KR" altLang="en-US" dirty="0" smtClean="0"/>
              <a:t>디렉터리 목록 확인</a:t>
            </a:r>
            <a:endParaRPr lang="ko-KR" altLang="en-US" dirty="0"/>
          </a:p>
        </p:txBody>
      </p:sp>
      <p:graphicFrame>
        <p:nvGraphicFramePr>
          <p:cNvPr id="4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800315"/>
              </p:ext>
            </p:extLst>
          </p:nvPr>
        </p:nvGraphicFramePr>
        <p:xfrm>
          <a:off x="1115616" y="2492896"/>
          <a:ext cx="676875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4381"/>
                <a:gridCol w="336437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설명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ls -a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HY그래픽M" pitchFamily="18" charset="-127"/>
                        </a:rPr>
                        <a:t>모든것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(all)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을 보여줌 </a:t>
                      </a:r>
                      <a:r>
                        <a:rPr lang="ko-KR" altLang="en-US" dirty="0" err="1" smtClean="0">
                          <a:latin typeface="HY그래픽M" pitchFamily="18" charset="-127"/>
                        </a:rPr>
                        <a:t>숨김파일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포함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ls -l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긴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(long) 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형식으로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+mn-ea"/>
                          <a:ea typeface="+mn-ea"/>
                        </a:rPr>
                        <a:t>ls -R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재귀적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(recursive)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목록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ls -t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마지막에 </a:t>
                      </a:r>
                      <a:r>
                        <a:rPr lang="ko-KR" altLang="en-US" dirty="0" err="1" smtClean="0">
                          <a:latin typeface="HY그래픽M" pitchFamily="18" charset="-127"/>
                        </a:rPr>
                        <a:t>수정된것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HY그래픽M" pitchFamily="18" charset="-127"/>
                        </a:rPr>
                        <a:t>부터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보기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031183"/>
              </p:ext>
            </p:extLst>
          </p:nvPr>
        </p:nvGraphicFramePr>
        <p:xfrm>
          <a:off x="1115616" y="5229200"/>
          <a:ext cx="67687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293"/>
                <a:gridCol w="33074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tree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모든 하위 디렉터리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파일 출력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tree -d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디렉터리</a:t>
                      </a:r>
                      <a:r>
                        <a:rPr lang="ko-KR" altLang="en-US" baseline="0" dirty="0" smtClean="0">
                          <a:latin typeface="HY그래픽M" pitchFamily="18" charset="-127"/>
                        </a:rPr>
                        <a:t> 구조만 출력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70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539552" y="1772816"/>
            <a:ext cx="8136904" cy="4968552"/>
          </a:xfrm>
        </p:spPr>
        <p:txBody>
          <a:bodyPr>
            <a:normAutofit/>
          </a:bodyPr>
          <a:lstStyle/>
          <a:p>
            <a:r>
              <a:rPr lang="en-US" altLang="ko-KR" sz="2200" dirty="0" err="1" smtClean="0"/>
              <a:t>IoT</a:t>
            </a:r>
            <a:r>
              <a:rPr lang="en-US" altLang="ko-KR" sz="2200" dirty="0" smtClean="0"/>
              <a:t>(</a:t>
            </a:r>
            <a:r>
              <a:rPr lang="en-US" altLang="ko-KR" sz="2200" dirty="0" smtClean="0">
                <a:solidFill>
                  <a:srgbClr val="FF0000"/>
                </a:solidFill>
              </a:rPr>
              <a:t>I</a:t>
            </a:r>
            <a:r>
              <a:rPr lang="en-US" altLang="ko-KR" sz="2200" dirty="0" smtClean="0"/>
              <a:t>nternet </a:t>
            </a:r>
            <a:r>
              <a:rPr lang="en-US" altLang="ko-KR" sz="2200" dirty="0" smtClean="0">
                <a:solidFill>
                  <a:srgbClr val="FF0000"/>
                </a:solidFill>
              </a:rPr>
              <a:t>o</a:t>
            </a:r>
            <a:r>
              <a:rPr lang="en-US" altLang="ko-KR" sz="2200" dirty="0" smtClean="0"/>
              <a:t>f </a:t>
            </a:r>
            <a:r>
              <a:rPr lang="en-US" altLang="ko-KR" sz="2200" dirty="0" smtClean="0">
                <a:solidFill>
                  <a:srgbClr val="FF0000"/>
                </a:solidFill>
              </a:rPr>
              <a:t>T</a:t>
            </a:r>
            <a:r>
              <a:rPr lang="en-US" altLang="ko-KR" sz="2200" dirty="0" smtClean="0"/>
              <a:t>hings,</a:t>
            </a:r>
            <a:r>
              <a:rPr lang="ko-KR" altLang="en-US" sz="2200" dirty="0" smtClean="0"/>
              <a:t>사물인터넷</a:t>
            </a:r>
            <a:r>
              <a:rPr lang="en-US" altLang="ko-KR" sz="2200" dirty="0" smtClean="0"/>
              <a:t>)</a:t>
            </a:r>
            <a:endParaRPr lang="en-US" altLang="ko-KR" sz="2200" dirty="0"/>
          </a:p>
          <a:p>
            <a:pPr lvl="1">
              <a:buFontTx/>
              <a:buChar char="-"/>
            </a:pPr>
            <a:r>
              <a:rPr lang="ko-KR" altLang="en-US" sz="2200" dirty="0" smtClean="0"/>
              <a:t>정보통신기술 기반으로 모든 사물을 연결해 사람과 사물</a:t>
            </a:r>
            <a:r>
              <a:rPr lang="en-US" altLang="ko-KR" sz="2200" dirty="0" smtClean="0"/>
              <a:t>, </a:t>
            </a:r>
            <a:r>
              <a:rPr lang="ko-KR" altLang="en-US" sz="2200" dirty="0"/>
              <a:t> </a:t>
            </a:r>
            <a:r>
              <a:rPr lang="ko-KR" altLang="en-US" sz="2200" dirty="0" smtClean="0"/>
              <a:t>사물과 사물 간에 정보를 교류하고 상호 소통하는 지능형 인프라 및 서비스 기술</a:t>
            </a:r>
            <a:r>
              <a:rPr lang="en-US" altLang="ko-KR" sz="2200" dirty="0"/>
              <a:t>-</a:t>
            </a:r>
            <a:r>
              <a:rPr lang="ko-KR" altLang="en-US" sz="2200" dirty="0" smtClean="0"/>
              <a:t>과학기술정보통신부 </a:t>
            </a:r>
            <a:endParaRPr lang="en-US" altLang="ko-KR" sz="2200" dirty="0" smtClean="0"/>
          </a:p>
          <a:p>
            <a:pPr lvl="1">
              <a:buFontTx/>
              <a:buChar char="-"/>
            </a:pPr>
            <a:endParaRPr lang="en-US" altLang="ko-KR" sz="2200" dirty="0"/>
          </a:p>
          <a:p>
            <a:pPr lvl="1">
              <a:buFontTx/>
              <a:buChar char="-"/>
            </a:pPr>
            <a:r>
              <a:rPr lang="en-US" altLang="ko-KR" sz="2200" dirty="0" smtClean="0"/>
              <a:t>1999</a:t>
            </a:r>
            <a:r>
              <a:rPr lang="ko-KR" altLang="en-US" sz="2200" dirty="0" smtClean="0"/>
              <a:t>년 </a:t>
            </a:r>
            <a:r>
              <a:rPr lang="en-US" altLang="ko-KR" sz="2200" dirty="0" smtClean="0"/>
              <a:t>MIT Auto ID Center </a:t>
            </a:r>
            <a:r>
              <a:rPr lang="ko-KR" altLang="en-US" sz="2200" dirty="0" err="1" smtClean="0"/>
              <a:t>케빈</a:t>
            </a:r>
            <a:r>
              <a:rPr lang="ko-KR" altLang="en-US" sz="2200" dirty="0" smtClean="0"/>
              <a:t> </a:t>
            </a:r>
            <a:r>
              <a:rPr lang="ko-KR" altLang="en-US" sz="2200" dirty="0" err="1" smtClean="0"/>
              <a:t>에시턴이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RFID</a:t>
            </a:r>
            <a:r>
              <a:rPr lang="ko-KR" altLang="en-US" sz="2200" dirty="0" smtClean="0"/>
              <a:t>와 </a:t>
            </a:r>
            <a:endParaRPr lang="en-US" altLang="ko-KR" sz="2200" dirty="0" smtClean="0"/>
          </a:p>
          <a:p>
            <a:pPr marL="301943" lvl="1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dirty="0" smtClean="0"/>
              <a:t>센서 등을 활용하여 사물에 탑재된 인터넷이 발달할 </a:t>
            </a:r>
            <a:endParaRPr lang="en-US" altLang="ko-KR" sz="2200" dirty="0" smtClean="0"/>
          </a:p>
          <a:p>
            <a:pPr marL="301943" lvl="1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dirty="0" smtClean="0"/>
              <a:t>것이라 예측한 데서 비롯됨</a:t>
            </a:r>
            <a:endParaRPr lang="en-US" altLang="ko-KR" sz="2200" dirty="0" smtClean="0"/>
          </a:p>
          <a:p>
            <a:pPr lvl="1">
              <a:buFontTx/>
              <a:buChar char="-"/>
            </a:pPr>
            <a:endParaRPr lang="en-US" altLang="ko-KR" sz="2200" dirty="0" smtClean="0"/>
          </a:p>
          <a:p>
            <a:pPr lvl="1">
              <a:buFontTx/>
              <a:buChar char="-"/>
            </a:pPr>
            <a:r>
              <a:rPr lang="ko-KR" altLang="en-US" sz="2200" dirty="0" smtClean="0"/>
              <a:t>우리나라는 </a:t>
            </a:r>
            <a:r>
              <a:rPr lang="en-US" altLang="ko-KR" sz="2200" dirty="0" smtClean="0"/>
              <a:t>2018</a:t>
            </a:r>
            <a:r>
              <a:rPr lang="ko-KR" altLang="en-US" sz="2200" dirty="0" smtClean="0"/>
              <a:t>년 </a:t>
            </a:r>
            <a:r>
              <a:rPr lang="en-US" altLang="ko-KR" sz="2200" dirty="0" smtClean="0"/>
              <a:t>10</a:t>
            </a:r>
            <a:r>
              <a:rPr lang="ko-KR" altLang="en-US" sz="2200" dirty="0" smtClean="0"/>
              <a:t>월 기준 차량관제</a:t>
            </a:r>
            <a:r>
              <a:rPr lang="en-US" altLang="ko-KR" sz="2200" dirty="0" smtClean="0"/>
              <a:t>,  </a:t>
            </a:r>
            <a:r>
              <a:rPr lang="ko-KR" altLang="en-US" sz="2200" dirty="0" smtClean="0"/>
              <a:t>원격검침</a:t>
            </a:r>
            <a:r>
              <a:rPr lang="en-US" altLang="ko-KR" sz="2200" dirty="0" smtClean="0"/>
              <a:t>,  </a:t>
            </a:r>
            <a:r>
              <a:rPr lang="ko-KR" altLang="en-US" sz="2200" dirty="0" smtClean="0"/>
              <a:t>무선결제</a:t>
            </a:r>
            <a:r>
              <a:rPr lang="en-US" altLang="ko-KR" sz="2200" dirty="0" smtClean="0"/>
              <a:t>, </a:t>
            </a:r>
            <a:r>
              <a:rPr lang="ko-KR" altLang="en-US" sz="2200" dirty="0" err="1" smtClean="0"/>
              <a:t>웨어러블</a:t>
            </a:r>
            <a:r>
              <a:rPr lang="en-US" altLang="ko-KR" sz="2200" dirty="0" smtClean="0"/>
              <a:t>(</a:t>
            </a:r>
            <a:r>
              <a:rPr lang="ko-KR" altLang="en-US" sz="2200" dirty="0" smtClean="0"/>
              <a:t>위치추적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등의 용도로 약 </a:t>
            </a:r>
            <a:r>
              <a:rPr lang="en-US" altLang="ko-KR" sz="2200" dirty="0" smtClean="0"/>
              <a:t>808</a:t>
            </a:r>
            <a:r>
              <a:rPr lang="ko-KR" altLang="en-US" sz="2200" dirty="0" smtClean="0"/>
              <a:t>만 사물인터넷 회선이 접속되어 있음</a:t>
            </a:r>
            <a:r>
              <a:rPr lang="en-US" altLang="ko-KR" sz="2200" dirty="0" smtClean="0"/>
              <a:t>. 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733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디렉터리 이동 및 생성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6787622"/>
              </p:ext>
            </p:extLst>
          </p:nvPr>
        </p:nvGraphicFramePr>
        <p:xfrm>
          <a:off x="1475656" y="2780928"/>
          <a:ext cx="633670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pwd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현재 디렉터리를 출력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716121"/>
              </p:ext>
            </p:extLst>
          </p:nvPr>
        </p:nvGraphicFramePr>
        <p:xfrm>
          <a:off x="1475656" y="4005064"/>
          <a:ext cx="63367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cd [</a:t>
                      </a:r>
                      <a:r>
                        <a:rPr lang="ko-KR" altLang="en-US" b="0" dirty="0" smtClean="0">
                          <a:latin typeface="HY그래픽M" pitchFamily="18" charset="-127"/>
                        </a:rPr>
                        <a:t>이동할 디렉터리명</a:t>
                      </a:r>
                      <a:r>
                        <a:rPr lang="en-US" altLang="ko-KR" b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현재 디렉터리를</a:t>
                      </a:r>
                      <a:r>
                        <a:rPr lang="ko-KR" altLang="en-US" baseline="0" dirty="0" smtClean="0">
                          <a:latin typeface="HY그래픽M" pitchFamily="18" charset="-127"/>
                        </a:rPr>
                        <a:t> 이동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cd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</a:t>
                      </a:r>
                      <a:r>
                        <a:rPr lang="ko-KR" altLang="en-US" b="0" baseline="0" dirty="0" smtClean="0">
                          <a:latin typeface="HY그래픽M" pitchFamily="18" charset="-127"/>
                        </a:rPr>
                        <a:t>혹은 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cd ~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홈 디렉터리로 이동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cd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/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루트 디렉터리로 이동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cd .. 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상위 디렉터리로 이동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mkdir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디렉터리를 만듦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32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디렉터리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01497272"/>
              </p:ext>
            </p:extLst>
          </p:nvPr>
        </p:nvGraphicFramePr>
        <p:xfrm>
          <a:off x="1331640" y="2708920"/>
          <a:ext cx="63367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rm</a:t>
                      </a:r>
                      <a:r>
                        <a:rPr lang="en-US" altLang="ko-KR" b="0" dirty="0" smtClean="0">
                          <a:latin typeface="HY그래픽M" pitchFamily="18" charset="-127"/>
                        </a:rPr>
                        <a:t> [</a:t>
                      </a:r>
                      <a:r>
                        <a:rPr lang="ko-KR" altLang="en-US" b="0" dirty="0" smtClean="0">
                          <a:latin typeface="HY그래픽M" pitchFamily="18" charset="-127"/>
                        </a:rPr>
                        <a:t>파일명</a:t>
                      </a:r>
                      <a:r>
                        <a:rPr lang="en-US" altLang="ko-KR" b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파일을 삭제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rm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-</a:t>
                      </a:r>
                      <a:r>
                        <a:rPr lang="en-US" altLang="ko-KR" b="0" baseline="0" dirty="0" err="1" smtClean="0">
                          <a:latin typeface="HY그래픽M" pitchFamily="18" charset="-127"/>
                        </a:rPr>
                        <a:t>rf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[</a:t>
                      </a:r>
                      <a:r>
                        <a:rPr lang="ko-KR" altLang="en-US" b="0" baseline="0" dirty="0" smtClean="0">
                          <a:latin typeface="HY그래픽M" pitchFamily="18" charset="-127"/>
                        </a:rPr>
                        <a:t>디렉터리명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디렉터리 삭제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634004"/>
              </p:ext>
            </p:extLst>
          </p:nvPr>
        </p:nvGraphicFramePr>
        <p:xfrm>
          <a:off x="1331640" y="4437112"/>
          <a:ext cx="633670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cp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[</a:t>
                      </a:r>
                      <a:r>
                        <a:rPr lang="ko-KR" altLang="en-US" b="0" baseline="0" dirty="0" smtClean="0">
                          <a:latin typeface="HY그래픽M" pitchFamily="18" charset="-127"/>
                        </a:rPr>
                        <a:t>원본파일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] [</a:t>
                      </a:r>
                      <a:r>
                        <a:rPr lang="ko-KR" altLang="en-US" b="0" baseline="0" dirty="0" smtClean="0">
                          <a:latin typeface="HY그래픽M" pitchFamily="18" charset="-127"/>
                        </a:rPr>
                        <a:t>사본파일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파일을 복사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cp</a:t>
                      </a:r>
                      <a:r>
                        <a:rPr lang="en-US" altLang="ko-KR" b="0" dirty="0" smtClean="0">
                          <a:latin typeface="HY그래픽M" pitchFamily="18" charset="-127"/>
                        </a:rPr>
                        <a:t> -r [</a:t>
                      </a:r>
                      <a:r>
                        <a:rPr lang="ko-KR" altLang="en-US" b="0" dirty="0" err="1" smtClean="0">
                          <a:latin typeface="HY그래픽M" pitchFamily="18" charset="-127"/>
                        </a:rPr>
                        <a:t>윈본디렉터리</a:t>
                      </a:r>
                      <a:r>
                        <a:rPr lang="en-US" altLang="ko-KR" b="0" dirty="0" smtClean="0">
                          <a:latin typeface="HY그래픽M" pitchFamily="18" charset="-127"/>
                        </a:rPr>
                        <a:t>]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[</a:t>
                      </a:r>
                      <a:r>
                        <a:rPr lang="ko-KR" altLang="en-US" b="0" baseline="0" dirty="0" smtClean="0">
                          <a:latin typeface="HY그래픽M" pitchFamily="18" charset="-127"/>
                        </a:rPr>
                        <a:t>사본디렉터리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디렉터리를 복사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mv [</a:t>
                      </a:r>
                      <a:r>
                        <a:rPr lang="ko-KR" altLang="en-US" b="0" dirty="0" smtClean="0">
                          <a:latin typeface="HY그래픽M" pitchFamily="18" charset="-127"/>
                        </a:rPr>
                        <a:t>원본파일</a:t>
                      </a:r>
                      <a:r>
                        <a:rPr lang="en-US" altLang="ko-KR" b="0" dirty="0" smtClean="0">
                          <a:latin typeface="HY그래픽M" pitchFamily="18" charset="-127"/>
                        </a:rPr>
                        <a:t>] [</a:t>
                      </a:r>
                      <a:r>
                        <a:rPr lang="ko-KR" altLang="en-US" b="0" dirty="0" smtClean="0">
                          <a:latin typeface="HY그래픽M" pitchFamily="18" charset="-127"/>
                        </a:rPr>
                        <a:t>대상파일</a:t>
                      </a:r>
                      <a:r>
                        <a:rPr lang="en-US" altLang="ko-KR" b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,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디렉터리 이동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404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관리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009133"/>
              </p:ext>
            </p:extLst>
          </p:nvPr>
        </p:nvGraphicFramePr>
        <p:xfrm>
          <a:off x="1403648" y="2492896"/>
          <a:ext cx="6336705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touch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[</a:t>
                      </a:r>
                      <a:r>
                        <a:rPr lang="ko-KR" altLang="en-US" b="0" baseline="0" dirty="0" smtClean="0">
                          <a:latin typeface="HY그래픽M" pitchFamily="18" charset="-127"/>
                        </a:rPr>
                        <a:t>파일명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빈 파일을 생성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cat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[</a:t>
                      </a:r>
                      <a:r>
                        <a:rPr lang="ko-KR" altLang="en-US" b="0" baseline="0" dirty="0" smtClean="0">
                          <a:latin typeface="HY그래픽M" pitchFamily="18" charset="-127"/>
                        </a:rPr>
                        <a:t>파일명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 전체 내용을 한번에</a:t>
                      </a:r>
                      <a:endParaRPr lang="en-US" altLang="ko-KR" dirty="0" smtClean="0">
                        <a:latin typeface="HY그래픽M" pitchFamily="18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화면에 출력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more [</a:t>
                      </a:r>
                      <a:r>
                        <a:rPr lang="ko-KR" altLang="en-US" b="0" dirty="0" smtClean="0">
                          <a:latin typeface="HY그래픽M" pitchFamily="18" charset="-127"/>
                        </a:rPr>
                        <a:t>파일명</a:t>
                      </a:r>
                      <a:r>
                        <a:rPr lang="en-US" altLang="ko-KR" b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 내용보기</a:t>
                      </a:r>
                      <a:endParaRPr lang="en-US" altLang="ko-KR" dirty="0" smtClean="0">
                        <a:latin typeface="HY그래픽M" pitchFamily="18" charset="-127"/>
                      </a:endParaRPr>
                    </a:p>
                    <a:p>
                      <a:pPr latinLnBrk="1"/>
                      <a:r>
                        <a:rPr lang="ko-KR" altLang="en-US" dirty="0" err="1" smtClean="0">
                          <a:latin typeface="HY그래픽M" pitchFamily="18" charset="-127"/>
                        </a:rPr>
                        <a:t>스페이스키를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눌러 </a:t>
                      </a:r>
                      <a:endParaRPr lang="en-US" altLang="ko-KR" dirty="0" smtClean="0">
                        <a:latin typeface="HY그래픽M" pitchFamily="18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다음페이지로 이동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6455463"/>
              </p:ext>
            </p:extLst>
          </p:nvPr>
        </p:nvGraphicFramePr>
        <p:xfrm>
          <a:off x="1403648" y="5373216"/>
          <a:ext cx="633670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cal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텍스트 기반의 요일 날짜가 포함된 달력을 출력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972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콘솔 단축키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67616796"/>
              </p:ext>
            </p:extLst>
          </p:nvPr>
        </p:nvGraphicFramePr>
        <p:xfrm>
          <a:off x="1403648" y="2420888"/>
          <a:ext cx="6336705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439248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단축키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위쪽 화살표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그래픽M" pitchFamily="18" charset="-127"/>
                        </a:rPr>
                        <a:t>마지막으로 타이핑한 명령을 보여주며</a:t>
                      </a:r>
                      <a:endParaRPr lang="en-US" altLang="ko-KR" dirty="0" smtClean="0">
                        <a:latin typeface="HY그래픽M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그래픽M" pitchFamily="18" charset="-127"/>
                        </a:rPr>
                        <a:t>또 누르면 그 전의 명령을 보여줌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Tab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파일명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디렉터리명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실행</a:t>
                      </a:r>
                      <a:r>
                        <a:rPr lang="ko-KR" altLang="en-US" baseline="0" dirty="0" smtClean="0">
                          <a:latin typeface="HY그래픽M" pitchFamily="18" charset="-127"/>
                        </a:rPr>
                        <a:t> 가능한 명령 </a:t>
                      </a:r>
                      <a:endParaRPr lang="en-US" altLang="ko-KR" baseline="0" dirty="0" smtClean="0">
                        <a:latin typeface="HY그래픽M" pitchFamily="18" charset="-127"/>
                      </a:endParaRPr>
                    </a:p>
                    <a:p>
                      <a:pPr latinLnBrk="1"/>
                      <a:r>
                        <a:rPr lang="ko-KR" altLang="en-US" baseline="0" dirty="0" smtClean="0">
                          <a:latin typeface="HY그래픽M" pitchFamily="18" charset="-127"/>
                        </a:rPr>
                        <a:t>자동완성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 + A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입력하던 행의 시작으로 감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+ E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입력하던 행의 마지막으로 감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+ U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행의 시작까지 지움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+ L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그래픽M" pitchFamily="18" charset="-127"/>
                        </a:rPr>
                        <a:t>화면을 지움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 + C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현재 실행중인 프로세스를 종료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+ Z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프로세스를 일시 정지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724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GNU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에디터 사용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68488"/>
            <a:ext cx="5116239" cy="364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255343"/>
              </p:ext>
            </p:extLst>
          </p:nvPr>
        </p:nvGraphicFramePr>
        <p:xfrm>
          <a:off x="5940152" y="3284984"/>
          <a:ext cx="279181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1711690"/>
              </a:tblGrid>
              <a:tr h="154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단축키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+ O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저장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 + X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종료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+ V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다음 페이지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 + Y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이전 페이지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Ctrl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+ K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행 전체 지우기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1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시간 설정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9687966"/>
              </p:ext>
            </p:extLst>
          </p:nvPr>
        </p:nvGraphicFramePr>
        <p:xfrm>
          <a:off x="1475656" y="2348880"/>
          <a:ext cx="633670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date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현재 날짜와</a:t>
                      </a:r>
                      <a:r>
                        <a:rPr lang="ko-KR" altLang="en-US" baseline="0" dirty="0" smtClean="0">
                          <a:latin typeface="HY그래픽M" pitchFamily="18" charset="-127"/>
                        </a:rPr>
                        <a:t> 시간 출력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852144"/>
              </p:ext>
            </p:extLst>
          </p:nvPr>
        </p:nvGraphicFramePr>
        <p:xfrm>
          <a:off x="1475656" y="3429000"/>
          <a:ext cx="633670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</a:t>
                      </a:r>
                      <a:r>
                        <a:rPr lang="en-US" altLang="ko-KR" b="0" baseline="0" dirty="0" err="1" smtClean="0">
                          <a:latin typeface="HY그래픽M" pitchFamily="18" charset="-127"/>
                        </a:rPr>
                        <a:t>dpkg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-reconfigure </a:t>
                      </a:r>
                      <a:r>
                        <a:rPr lang="en-US" altLang="ko-KR" b="0" baseline="0" dirty="0" err="1" smtClean="0">
                          <a:latin typeface="HY그래픽M" pitchFamily="18" charset="-127"/>
                        </a:rPr>
                        <a:t>tzdata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HY그래픽M" pitchFamily="18" charset="-127"/>
                        </a:rPr>
                        <a:t>타임존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설정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</a:t>
                      </a:r>
                      <a:r>
                        <a:rPr lang="en-US" altLang="ko-KR" b="0" baseline="0" dirty="0" err="1" smtClean="0">
                          <a:latin typeface="HY그래픽M" pitchFamily="18" charset="-127"/>
                        </a:rPr>
                        <a:t>timedatectl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set-</a:t>
                      </a:r>
                      <a:r>
                        <a:rPr lang="en-US" altLang="ko-KR" b="0" baseline="0" dirty="0" err="1" smtClean="0">
                          <a:latin typeface="HY그래픽M" pitchFamily="18" charset="-127"/>
                        </a:rPr>
                        <a:t>ntp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(false/true)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네트워크 시간 동기화</a:t>
                      </a:r>
                      <a:endParaRPr lang="en-US" altLang="ko-KR" dirty="0" smtClean="0">
                        <a:latin typeface="HY그래픽M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(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끄기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켜기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)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</a:t>
                      </a:r>
                      <a:r>
                        <a:rPr lang="en-US" altLang="ko-KR" b="0" baseline="0" dirty="0" err="1" smtClean="0">
                          <a:latin typeface="HY그래픽M" pitchFamily="18" charset="-127"/>
                        </a:rPr>
                        <a:t>timedatectl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set-time</a:t>
                      </a:r>
                    </a:p>
                    <a:p>
                      <a:pPr latinLnBrk="1"/>
                      <a:r>
                        <a:rPr lang="en-US" altLang="ko-KR" b="0" dirty="0" smtClean="0">
                          <a:latin typeface="HY그래픽M" pitchFamily="18" charset="-127"/>
                        </a:rPr>
                        <a:t>'2020-1-1</a:t>
                      </a:r>
                      <a:r>
                        <a:rPr lang="en-US" altLang="ko-KR" b="0" baseline="0" dirty="0" smtClean="0">
                          <a:latin typeface="HY그래픽M" pitchFamily="18" charset="-127"/>
                        </a:rPr>
                        <a:t> 00:00:00'</a:t>
                      </a:r>
                      <a:endParaRPr lang="ko-KR" altLang="en-US" b="0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현재 날짜와 시간 수동 설정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29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관리</a:t>
            </a:r>
            <a:endParaRPr lang="ko-KR" altLang="en-US" dirty="0"/>
          </a:p>
        </p:txBody>
      </p:sp>
      <p:graphicFrame>
        <p:nvGraphicFramePr>
          <p:cNvPr id="6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03189490"/>
              </p:ext>
            </p:extLst>
          </p:nvPr>
        </p:nvGraphicFramePr>
        <p:xfrm>
          <a:off x="1475656" y="2708920"/>
          <a:ext cx="63367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apt </a:t>
                      </a:r>
                      <a:r>
                        <a:rPr lang="en-US" altLang="ko-KR" dirty="0" err="1" smtClean="0">
                          <a:latin typeface="HY그래픽M" pitchFamily="18" charset="-127"/>
                        </a:rPr>
                        <a:t>instll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(</a:t>
                      </a:r>
                      <a:r>
                        <a:rPr lang="ko-KR" altLang="en-US" dirty="0" err="1" smtClean="0">
                          <a:latin typeface="HY그래픽M" pitchFamily="18" charset="-127"/>
                        </a:rPr>
                        <a:t>패키지명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)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그래픽M" pitchFamily="18" charset="-127"/>
                        </a:rPr>
                        <a:t>패키지 설치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apt update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패키지 색인 갱신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apt upgrade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시스템 패키지 업그레이드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dpkg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-query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-l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설치된 모든 패키지 목록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apt remove (</a:t>
                      </a:r>
                      <a:r>
                        <a:rPr lang="ko-KR" altLang="en-US" dirty="0" err="1" smtClean="0">
                          <a:latin typeface="HY그래픽M" pitchFamily="18" charset="-127"/>
                        </a:rPr>
                        <a:t>패키지명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)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패키지 제거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830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관련 명령어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8751774"/>
              </p:ext>
            </p:extLst>
          </p:nvPr>
        </p:nvGraphicFramePr>
        <p:xfrm>
          <a:off x="1403648" y="2276872"/>
          <a:ext cx="6336705" cy="3694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3096345"/>
              </a:tblGrid>
              <a:tr h="4104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명령어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기능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10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ifconfig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IP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주소 확인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10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uptime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시스템 구동시간 확인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10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top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작업관리자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10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ps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-aux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프로세스 목록 출력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10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grep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[</a:t>
                      </a:r>
                      <a:r>
                        <a:rPr lang="ko-KR" altLang="en-US" baseline="0" dirty="0" smtClean="0">
                          <a:latin typeface="HY그래픽M" pitchFamily="18" charset="-127"/>
                        </a:rPr>
                        <a:t>키워드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]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그래픽M" pitchFamily="18" charset="-127"/>
                        </a:rPr>
                        <a:t>내용에서 키워드 찾기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10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그래픽M" pitchFamily="18" charset="-127"/>
                        </a:rPr>
                        <a:t>kill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-9 [PID]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그래픽M" pitchFamily="18" charset="-127"/>
                        </a:rPr>
                        <a:t>프로세스 강제 종료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10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df</a:t>
                      </a:r>
                      <a:r>
                        <a:rPr lang="en-US" altLang="ko-KR" baseline="0" dirty="0" smtClean="0">
                          <a:latin typeface="HY그래픽M" pitchFamily="18" charset="-127"/>
                        </a:rPr>
                        <a:t> -h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그래픽M" pitchFamily="18" charset="-127"/>
                        </a:rPr>
                        <a:t>디스크 사용가능 용량 확인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  <a:tr h="410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그래픽M" pitchFamily="18" charset="-127"/>
                        </a:rPr>
                        <a:t>sudo</a:t>
                      </a:r>
                      <a:r>
                        <a:rPr lang="en-US" altLang="ko-KR" dirty="0" smtClean="0">
                          <a:latin typeface="HY그래픽M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HY그래픽M" pitchFamily="18" charset="-127"/>
                        </a:rPr>
                        <a:t>raspi-config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HY그래픽M" pitchFamily="18" charset="-127"/>
                        </a:rPr>
                        <a:t>라즈베리파이</a:t>
                      </a:r>
                      <a:r>
                        <a:rPr lang="ko-KR" altLang="en-US" dirty="0" smtClean="0">
                          <a:latin typeface="HY그래픽M" pitchFamily="18" charset="-127"/>
                        </a:rPr>
                        <a:t> 설정</a:t>
                      </a:r>
                      <a:endParaRPr lang="ko-KR" altLang="en-US" dirty="0">
                        <a:latin typeface="HY그래픽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5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</a:t>
            </a:r>
            <a:r>
              <a:rPr lang="ko-KR" altLang="en-US" dirty="0" err="1"/>
              <a:t>스</a:t>
            </a:r>
            <a:r>
              <a:rPr lang="ko-KR" altLang="en-US" dirty="0" smtClean="0"/>
              <a:t> 주요 디렉터리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603594"/>
              </p:ext>
            </p:extLst>
          </p:nvPr>
        </p:nvGraphicFramePr>
        <p:xfrm>
          <a:off x="1331640" y="2420888"/>
          <a:ext cx="6336704" cy="3096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620"/>
                <a:gridCol w="5139084"/>
              </a:tblGrid>
              <a:tr h="442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디렉터리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442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사용자에 의해 실행되는 바이너리 실행파일</a:t>
                      </a:r>
                      <a:endParaRPr lang="ko-KR" altLang="en-US" dirty="0"/>
                    </a:p>
                  </a:txBody>
                  <a:tcPr/>
                </a:tc>
              </a:tr>
              <a:tr h="442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부팅을 위한 파일</a:t>
                      </a:r>
                      <a:endParaRPr lang="ko-KR" altLang="en-US" dirty="0"/>
                    </a:p>
                  </a:txBody>
                  <a:tcPr/>
                </a:tc>
              </a:tr>
              <a:tr h="442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etc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로컬 시스템을 위한 설정파일</a:t>
                      </a:r>
                      <a:endParaRPr lang="ko-KR" altLang="en-US" dirty="0"/>
                    </a:p>
                  </a:txBody>
                  <a:tcPr/>
                </a:tc>
              </a:tr>
              <a:tr h="442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home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사용자의 홈 디렉터리</a:t>
                      </a:r>
                      <a:endParaRPr lang="ko-KR" altLang="en-US" dirty="0"/>
                    </a:p>
                  </a:txBody>
                  <a:tcPr/>
                </a:tc>
              </a:tr>
              <a:tr h="442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root</a:t>
                      </a:r>
                      <a:r>
                        <a:rPr lang="ko-KR" altLang="en-US" dirty="0" smtClean="0"/>
                        <a:t>계정의 </a:t>
                      </a:r>
                      <a:r>
                        <a:rPr lang="ko-KR" altLang="en-US" dirty="0" err="1" smtClean="0"/>
                        <a:t>홈디렉터리</a:t>
                      </a:r>
                      <a:endParaRPr lang="ko-KR" altLang="en-US" dirty="0"/>
                    </a:p>
                  </a:txBody>
                  <a:tcPr/>
                </a:tc>
              </a:tr>
              <a:tr h="442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sbin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root(</a:t>
                      </a:r>
                      <a:r>
                        <a:rPr lang="ko-KR" altLang="en-US" dirty="0" smtClean="0"/>
                        <a:t>슈퍼유저</a:t>
                      </a:r>
                      <a:r>
                        <a:rPr lang="en-US" altLang="ko-KR" dirty="0" smtClean="0"/>
                        <a:t>) </a:t>
                      </a:r>
                      <a:r>
                        <a:rPr lang="ko-KR" altLang="en-US" dirty="0" smtClean="0"/>
                        <a:t>시스템 관리를 위한 실행파일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682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리다이렉션과</a:t>
            </a:r>
            <a:r>
              <a:rPr lang="ko-KR" altLang="en-US" dirty="0" smtClean="0"/>
              <a:t> 파이프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916832"/>
            <a:ext cx="8153400" cy="44958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출력의 방향을 파일로 바꿈</a:t>
            </a:r>
            <a:r>
              <a:rPr lang="en-US" altLang="ko-KR" sz="2400" dirty="0" smtClean="0"/>
              <a:t>(&gt;,&gt;&gt;)</a:t>
            </a:r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파일을 표준입력으로 사용</a:t>
            </a:r>
            <a:r>
              <a:rPr lang="en-US" altLang="ko-KR" sz="2400" dirty="0" smtClean="0"/>
              <a:t>(&lt;)</a:t>
            </a:r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r>
              <a:rPr lang="ko-KR" altLang="en-US" sz="2400" dirty="0" smtClean="0"/>
              <a:t>명령의 출력을 다른 명령의 입력으로 사용 </a:t>
            </a:r>
            <a:r>
              <a:rPr lang="en-US" altLang="ko-KR" sz="2400" dirty="0" smtClean="0"/>
              <a:t>( | ) </a:t>
            </a:r>
          </a:p>
          <a:p>
            <a:endParaRPr lang="en-US" altLang="ko-KR" sz="2400" dirty="0" smtClean="0"/>
          </a:p>
          <a:p>
            <a:endParaRPr lang="ko-KR" altLang="ko-KR" sz="2400" dirty="0" smtClean="0"/>
          </a:p>
          <a:p>
            <a:endParaRPr lang="ko-KR" altLang="ko-KR" sz="2400" dirty="0" smtClean="0"/>
          </a:p>
          <a:p>
            <a:endParaRPr lang="ko-KR" altLang="en-US" sz="2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821195"/>
              </p:ext>
            </p:extLst>
          </p:nvPr>
        </p:nvGraphicFramePr>
        <p:xfrm>
          <a:off x="1043608" y="249289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r>
                        <a:rPr lang="en-US" altLang="ko-KR" baseline="0" dirty="0" smtClean="0"/>
                        <a:t> &gt; a.txt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date &gt;&gt; a.txt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23229"/>
              </p:ext>
            </p:extLst>
          </p:nvPr>
        </p:nvGraphicFramePr>
        <p:xfrm>
          <a:off x="1043608" y="422108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sort &lt;</a:t>
                      </a:r>
                      <a:r>
                        <a:rPr lang="en-US" altLang="ko-KR" baseline="0" dirty="0" smtClean="0"/>
                        <a:t> animals.txt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85227"/>
              </p:ext>
            </p:extLst>
          </p:nvPr>
        </p:nvGraphicFramePr>
        <p:xfrm>
          <a:off x="1043608" y="566124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ps</a:t>
                      </a:r>
                      <a:r>
                        <a:rPr lang="en-US" altLang="ko-KR" baseline="0" dirty="0" smtClean="0"/>
                        <a:t> aux | grep python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18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장비의 증가 추이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22498"/>
            <a:ext cx="7137755" cy="475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7460" y="6581001"/>
            <a:ext cx="26548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HY그래픽M" pitchFamily="18" charset="-127"/>
              </a:rPr>
              <a:t>출처 </a:t>
            </a:r>
            <a:r>
              <a:rPr lang="en-US" altLang="ko-KR" sz="700" dirty="0">
                <a:latin typeface="HY그래픽M" pitchFamily="18" charset="-127"/>
              </a:rPr>
              <a:t>: </a:t>
            </a:r>
            <a:r>
              <a:rPr lang="en-US" altLang="ko-KR" sz="700" dirty="0" smtClean="0">
                <a:latin typeface="HY그래픽M" pitchFamily="18" charset="-127"/>
              </a:rPr>
              <a:t>https</a:t>
            </a:r>
            <a:r>
              <a:rPr lang="en-US" altLang="ko-KR" sz="700" dirty="0">
                <a:latin typeface="HY그래픽M" pitchFamily="18" charset="-127"/>
              </a:rPr>
              <a:t>://mobidev.biz/content/blog/future-iot-trends</a:t>
            </a:r>
            <a:endParaRPr lang="ko-KR" altLang="en-US" sz="7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5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설</a:t>
            </a:r>
            <a:r>
              <a:rPr lang="ko-KR" altLang="en-US" dirty="0"/>
              <a:t>정</a:t>
            </a:r>
            <a:r>
              <a:rPr lang="ko-KR" altLang="en-US" dirty="0" smtClean="0"/>
              <a:t> 도구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30" y="2060848"/>
            <a:ext cx="62007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936336"/>
              </p:ext>
            </p:extLst>
          </p:nvPr>
        </p:nvGraphicFramePr>
        <p:xfrm>
          <a:off x="1390517" y="602128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raspi-config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570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SFTP</a:t>
            </a:r>
            <a:r>
              <a:rPr lang="ko-KR" altLang="en-US" dirty="0" smtClean="0"/>
              <a:t> 클라이언트 설치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872067" y="5805263"/>
            <a:ext cx="7408333" cy="320899"/>
          </a:xfrm>
        </p:spPr>
        <p:txBody>
          <a:bodyPr>
            <a:normAutofit fontScale="62500" lnSpcReduction="20000"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2228"/>
            <a:ext cx="7899579" cy="454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933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SFTP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827584" y="1988840"/>
            <a:ext cx="7408333" cy="4320480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err="1" smtClean="0"/>
              <a:t>홈디렉터리로</a:t>
            </a:r>
            <a:r>
              <a:rPr lang="ko-KR" altLang="en-US" sz="2400" dirty="0" smtClean="0"/>
              <a:t> 이동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err="1" smtClean="0"/>
              <a:t>라즈베리파이에</a:t>
            </a:r>
            <a:r>
              <a:rPr lang="ko-KR" altLang="en-US" sz="2400" dirty="0" smtClean="0"/>
              <a:t> 공유 디렉터</a:t>
            </a:r>
            <a:r>
              <a:rPr lang="ko-KR" altLang="en-US" sz="2400" dirty="0"/>
              <a:t>리</a:t>
            </a:r>
            <a:r>
              <a:rPr lang="ko-KR" altLang="en-US" sz="2400" dirty="0" smtClean="0"/>
              <a:t> 생성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chmod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777 (</a:t>
            </a:r>
            <a:r>
              <a:rPr lang="ko-KR" altLang="en-US" sz="2400" dirty="0" err="1"/>
              <a:t>폴더명</a:t>
            </a:r>
            <a:r>
              <a:rPr lang="en-US" altLang="ko-KR" sz="2400" dirty="0"/>
              <a:t>) </a:t>
            </a:r>
            <a:r>
              <a:rPr lang="ko-KR" altLang="en-US" sz="2400" dirty="0"/>
              <a:t>명령으로 권한 </a:t>
            </a:r>
            <a:r>
              <a:rPr lang="ko-KR" altLang="en-US" sz="2400" dirty="0" smtClean="0"/>
              <a:t>설정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파일전송 테스트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포트번호는 </a:t>
            </a:r>
            <a:r>
              <a:rPr lang="en-US" altLang="ko-KR" sz="2400" dirty="0" smtClean="0"/>
              <a:t>SSH</a:t>
            </a:r>
            <a:r>
              <a:rPr lang="ko-KR" altLang="en-US" sz="2400" dirty="0" smtClean="0"/>
              <a:t>와 동일한 </a:t>
            </a:r>
            <a:r>
              <a:rPr lang="en-US" altLang="ko-KR" sz="2400" dirty="0" smtClean="0"/>
              <a:t>22)</a:t>
            </a:r>
            <a:endParaRPr lang="ko-KR" altLang="en-US" sz="2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59239"/>
              </p:ext>
            </p:extLst>
          </p:nvPr>
        </p:nvGraphicFramePr>
        <p:xfrm>
          <a:off x="1259632" y="371703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mkdir</a:t>
                      </a:r>
                      <a:r>
                        <a:rPr lang="en-US" altLang="ko-KR" dirty="0" smtClean="0"/>
                        <a:t> shared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4293"/>
              </p:ext>
            </p:extLst>
          </p:nvPr>
        </p:nvGraphicFramePr>
        <p:xfrm>
          <a:off x="1259632" y="5085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chmod</a:t>
                      </a:r>
                      <a:r>
                        <a:rPr lang="en-US" altLang="ko-KR" baseline="0" dirty="0" smtClean="0"/>
                        <a:t> 777 shared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236546"/>
              </p:ext>
            </p:extLst>
          </p:nvPr>
        </p:nvGraphicFramePr>
        <p:xfrm>
          <a:off x="1259632" y="249289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cd ~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269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Raspbian</a:t>
            </a:r>
            <a:r>
              <a:rPr lang="ko-KR" altLang="en-US" dirty="0" smtClean="0"/>
              <a:t> 파티션 구성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29657997"/>
              </p:ext>
            </p:extLst>
          </p:nvPr>
        </p:nvGraphicFramePr>
        <p:xfrm>
          <a:off x="755576" y="4149080"/>
          <a:ext cx="8153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656184"/>
                <a:gridCol w="1080120"/>
                <a:gridCol w="3976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포맷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Boot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파티션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60MB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GPU</a:t>
                      </a:r>
                      <a:r>
                        <a:rPr lang="ko-KR" altLang="en-US" dirty="0" smtClean="0"/>
                        <a:t>초기화 코드</a:t>
                      </a:r>
                      <a:r>
                        <a:rPr lang="en-US" altLang="ko-KR" dirty="0" smtClean="0"/>
                        <a:t>, OS</a:t>
                      </a:r>
                      <a:r>
                        <a:rPr lang="ko-KR" altLang="en-US" dirty="0" err="1" smtClean="0"/>
                        <a:t>커널</a:t>
                      </a:r>
                      <a:r>
                        <a:rPr lang="ko-KR" altLang="en-US" dirty="0" smtClean="0"/>
                        <a:t> 실행코드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Root </a:t>
                      </a:r>
                      <a:r>
                        <a:rPr lang="ko-KR" altLang="en-US" dirty="0" smtClean="0"/>
                        <a:t>파티션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SD</a:t>
                      </a:r>
                      <a:r>
                        <a:rPr lang="ko-KR" altLang="en-US" dirty="0" smtClean="0"/>
                        <a:t>카드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나머지 부분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ext4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나머지 </a:t>
                      </a:r>
                      <a:r>
                        <a:rPr lang="en-US" altLang="ko-KR" dirty="0" smtClean="0"/>
                        <a:t>OS </a:t>
                      </a:r>
                      <a:r>
                        <a:rPr lang="ko-KR" altLang="en-US" dirty="0" err="1" smtClean="0"/>
                        <a:t>모든파일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스왑파일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dirty="0" smtClean="0"/>
                        <a:t>유저데이터 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529143"/>
              </p:ext>
            </p:extLst>
          </p:nvPr>
        </p:nvGraphicFramePr>
        <p:xfrm>
          <a:off x="755576" y="2564904"/>
          <a:ext cx="8136904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6696744"/>
              </a:tblGrid>
              <a:tr h="9361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Boot</a:t>
                      </a:r>
                    </a:p>
                    <a:p>
                      <a:pPr latinLnBrk="1"/>
                      <a:r>
                        <a:rPr lang="en-US" altLang="ko-KR" dirty="0" smtClean="0"/>
                        <a:t>(FAT)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Root</a:t>
                      </a:r>
                    </a:p>
                    <a:p>
                      <a:pPr latinLnBrk="1"/>
                      <a:r>
                        <a:rPr lang="en-US" altLang="ko-KR" dirty="0" smtClean="0"/>
                        <a:t>(ext4)</a:t>
                      </a:r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220486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87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디스크 이미지 관리 툴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971600" y="6093296"/>
            <a:ext cx="7732381" cy="68152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https://sourceforge.net/projects/win32diskimager</a:t>
            </a:r>
            <a:r>
              <a:rPr lang="en-US" altLang="ko-KR" sz="2400" dirty="0" smtClean="0">
                <a:hlinkClick r:id="rId2"/>
              </a:rPr>
              <a:t>/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6912768" cy="361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977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 이미</a:t>
            </a:r>
            <a:r>
              <a:rPr lang="ko-KR" altLang="en-US" dirty="0"/>
              <a:t>지</a:t>
            </a:r>
            <a:r>
              <a:rPr lang="ko-KR" altLang="en-US" dirty="0" smtClean="0"/>
              <a:t> 백업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755576" y="6093296"/>
            <a:ext cx="7732381" cy="681525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SD</a:t>
            </a:r>
            <a:r>
              <a:rPr lang="ko-KR" altLang="en-US" sz="2400" dirty="0" smtClean="0"/>
              <a:t>카드 드라이브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파일명을 지정하고 </a:t>
            </a:r>
            <a:r>
              <a:rPr lang="en-US" altLang="ko-KR" sz="2400" dirty="0" smtClean="0"/>
              <a:t>Read</a:t>
            </a:r>
            <a:r>
              <a:rPr lang="ko-KR" altLang="en-US" sz="2400" dirty="0" smtClean="0"/>
              <a:t>버튼 클릭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6577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4901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 이미지 복원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899592" y="5949280"/>
            <a:ext cx="7408333" cy="6423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3200" dirty="0"/>
              <a:t>SD</a:t>
            </a:r>
            <a:r>
              <a:rPr lang="ko-KR" altLang="en-US" sz="3200" dirty="0"/>
              <a:t>카드 드라이브</a:t>
            </a:r>
            <a:r>
              <a:rPr lang="en-US" altLang="ko-KR" sz="3200" dirty="0"/>
              <a:t>, </a:t>
            </a:r>
            <a:r>
              <a:rPr lang="ko-KR" altLang="en-US" sz="3200" dirty="0"/>
              <a:t>파일명을 지정하고 </a:t>
            </a:r>
            <a:r>
              <a:rPr lang="en-US" altLang="ko-KR" sz="3200" dirty="0" smtClean="0"/>
              <a:t>Write</a:t>
            </a:r>
            <a:r>
              <a:rPr lang="ko-KR" altLang="en-US" sz="3200" dirty="0" smtClean="0"/>
              <a:t>버튼 클릭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31" y="2276872"/>
            <a:ext cx="46672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65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유용한 사이트 링크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2132856"/>
            <a:ext cx="8153400" cy="4495800"/>
          </a:xfrm>
        </p:spPr>
        <p:txBody>
          <a:bodyPr/>
          <a:lstStyle/>
          <a:p>
            <a:r>
              <a:rPr lang="ko-KR" altLang="en-US" sz="2400" dirty="0" smtClean="0"/>
              <a:t>온라인 </a:t>
            </a:r>
            <a:r>
              <a:rPr lang="ko-KR" altLang="en-US" sz="2400" dirty="0" err="1" smtClean="0"/>
              <a:t>리눅스</a:t>
            </a:r>
            <a:r>
              <a:rPr lang="ko-KR" altLang="en-US" sz="2400" dirty="0" smtClean="0"/>
              <a:t> 실습 사이트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en-US" altLang="ko-KR" sz="2400" dirty="0" smtClean="0">
                <a:hlinkClick r:id="rId2"/>
              </a:rPr>
              <a:t>https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bellard.org/jslinux/index.html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err="1" smtClean="0"/>
              <a:t>라즈베리파이</a:t>
            </a:r>
            <a:r>
              <a:rPr lang="ko-KR" altLang="en-US" sz="2400" dirty="0" smtClean="0"/>
              <a:t> 가이드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한국 사이트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   </a:t>
            </a:r>
            <a:r>
              <a:rPr lang="en-US" altLang="ko-KR" sz="2400" dirty="0">
                <a:hlinkClick r:id="rId3"/>
              </a:rPr>
              <a:t>https://geeksvoyage.com/pi-guide/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68108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윈도우 한글설정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한글 폰트 설치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한글 </a:t>
            </a:r>
            <a:r>
              <a:rPr lang="ko-KR" altLang="en-US" sz="2400" dirty="0" err="1" smtClean="0"/>
              <a:t>입력기</a:t>
            </a:r>
            <a:r>
              <a:rPr lang="ko-KR" altLang="en-US" sz="2400" dirty="0" smtClean="0"/>
              <a:t> 설치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한글 </a:t>
            </a:r>
            <a:r>
              <a:rPr lang="ko-KR" altLang="en-US" sz="2400" dirty="0" err="1" smtClean="0"/>
              <a:t>입력기</a:t>
            </a:r>
            <a:r>
              <a:rPr lang="ko-KR" altLang="en-US" sz="2400" dirty="0" smtClean="0"/>
              <a:t> 설정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000" dirty="0"/>
              <a:t>   - </a:t>
            </a:r>
            <a:r>
              <a:rPr lang="en-US" altLang="ko-KR" sz="2000" dirty="0" err="1"/>
              <a:t>SystemTools</a:t>
            </a:r>
            <a:r>
              <a:rPr lang="en-US" altLang="ko-KR" sz="2000" dirty="0"/>
              <a:t> -&gt; </a:t>
            </a:r>
            <a:r>
              <a:rPr lang="en-US" altLang="ko-KR" sz="2000" dirty="0" err="1"/>
              <a:t>fcitx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실행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</a:t>
            </a:r>
            <a:r>
              <a:rPr lang="ko-KR" altLang="en-US" sz="2000" dirty="0" smtClean="0"/>
              <a:t>상태표시줄 </a:t>
            </a:r>
            <a:r>
              <a:rPr lang="ko-KR" altLang="en-US" sz="2000" dirty="0"/>
              <a:t>키보드 아이콘 우측 클릭 </a:t>
            </a:r>
            <a:r>
              <a:rPr lang="en-US" altLang="ko-KR" sz="2000" dirty="0" smtClean="0"/>
              <a:t>configure</a:t>
            </a:r>
          </a:p>
          <a:p>
            <a:pPr marL="0" indent="0">
              <a:buNone/>
            </a:pPr>
            <a:r>
              <a:rPr lang="en-US" altLang="ko-KR" sz="2000" dirty="0" smtClean="0"/>
              <a:t>    </a:t>
            </a:r>
            <a:r>
              <a:rPr lang="en-US" altLang="ko-KR" sz="2000" dirty="0"/>
              <a:t>- input method</a:t>
            </a:r>
            <a:r>
              <a:rPr lang="ko-KR" altLang="en-US" sz="2000" dirty="0"/>
              <a:t>에 </a:t>
            </a:r>
            <a:r>
              <a:rPr lang="en-US" altLang="ko-KR" sz="2000" dirty="0" err="1"/>
              <a:t>hangul</a:t>
            </a:r>
            <a:r>
              <a:rPr lang="ko-KR" altLang="en-US" sz="2000" dirty="0" smtClean="0"/>
              <a:t>추가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400" dirty="0" err="1" smtClean="0"/>
              <a:t>Ctrl+Space</a:t>
            </a:r>
            <a:r>
              <a:rPr lang="ko-KR" altLang="en-US" sz="2400" dirty="0" smtClean="0"/>
              <a:t>키로 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영 입력 전환</a:t>
            </a:r>
            <a:endParaRPr lang="ko-KR" altLang="en-US" sz="2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1042"/>
              </p:ext>
            </p:extLst>
          </p:nvPr>
        </p:nvGraphicFramePr>
        <p:xfrm>
          <a:off x="971600" y="206084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dirty="0" smtClean="0"/>
                        <a:t> apt install fonts-</a:t>
                      </a:r>
                      <a:r>
                        <a:rPr lang="en-US" altLang="ko-KR" dirty="0" err="1" smtClean="0"/>
                        <a:t>unfonts</a:t>
                      </a:r>
                      <a:r>
                        <a:rPr lang="en-US" altLang="ko-KR" dirty="0" smtClean="0"/>
                        <a:t>-core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683737"/>
              </p:ext>
            </p:extLst>
          </p:nvPr>
        </p:nvGraphicFramePr>
        <p:xfrm>
          <a:off x="971600" y="29969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sudo</a:t>
                      </a:r>
                      <a:r>
                        <a:rPr lang="en-US" altLang="ko-KR" dirty="0" smtClean="0"/>
                        <a:t> apt install </a:t>
                      </a:r>
                      <a:r>
                        <a:rPr lang="en-US" altLang="ko-KR" dirty="0" err="1" smtClean="0"/>
                        <a:t>fcitx-hangul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291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2924944"/>
            <a:ext cx="8229600" cy="1252728"/>
          </a:xfrm>
        </p:spPr>
        <p:txBody>
          <a:bodyPr>
            <a:normAutofit/>
          </a:bodyPr>
          <a:lstStyle/>
          <a:p>
            <a:r>
              <a:rPr lang="ko-KR" altLang="en-US" sz="6600" b="1" dirty="0" smtClean="0">
                <a:solidFill>
                  <a:schemeClr val="bg2">
                    <a:lumMod val="25000"/>
                  </a:schemeClr>
                </a:solidFill>
              </a:rPr>
              <a:t>수고하셨습니다</a:t>
            </a:r>
            <a:endParaRPr lang="ko-KR" altLang="en-US" sz="6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 적용대상</a:t>
            </a:r>
            <a:endParaRPr lang="ko-KR" altLang="en-US" dirty="0"/>
          </a:p>
        </p:txBody>
      </p:sp>
      <p:pic>
        <p:nvPicPr>
          <p:cNvPr id="1026" name="Picture 2" descr="C:\Users\a\Desktop\libelium_smart_world_infographic_bi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47" y="1556792"/>
            <a:ext cx="7271613" cy="517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39952" y="6614308"/>
            <a:ext cx="44871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HY그래픽M" pitchFamily="18" charset="-127"/>
              </a:rPr>
              <a:t>출처 </a:t>
            </a:r>
            <a:r>
              <a:rPr lang="en-US" altLang="ko-KR" sz="700" dirty="0">
                <a:latin typeface="HY그래픽M" pitchFamily="18" charset="-127"/>
              </a:rPr>
              <a:t>: http://www.libelium.com/resources/top_50_iot_sensor_applications_ranking/#show_infographic</a:t>
            </a:r>
            <a:endParaRPr lang="ko-KR" altLang="en-US" sz="7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6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ko-KR" altLang="en-US" dirty="0" smtClean="0"/>
              <a:t>기술 군용 사례</a:t>
            </a:r>
            <a:endParaRPr lang="ko-KR" altLang="en-US" dirty="0"/>
          </a:p>
        </p:txBody>
      </p:sp>
      <p:pic>
        <p:nvPicPr>
          <p:cNvPr id="2050" name="Picture 2" descr="http://i.cloud.opensystemsmedia.com/i__srca8e05a7c077c4f44b0446cfd5b56c296_paraf0d99c20bd457d46a92c72841873c4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46" y="1778866"/>
            <a:ext cx="7481327" cy="474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83968" y="6528780"/>
            <a:ext cx="4137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HY그래픽M" pitchFamily="18" charset="-127"/>
              </a:rPr>
              <a:t>출처 </a:t>
            </a:r>
            <a:r>
              <a:rPr lang="en-US" altLang="ko-KR" sz="800" dirty="0">
                <a:latin typeface="HY그래픽M" pitchFamily="18" charset="-127"/>
              </a:rPr>
              <a:t>: http://</a:t>
            </a:r>
            <a:r>
              <a:rPr lang="en-US" altLang="ko-KR" sz="700" dirty="0">
                <a:latin typeface="HY그래픽M" pitchFamily="18" charset="-127"/>
              </a:rPr>
              <a:t>mil-embedded.com/articles/the-internet-things-the-intelligence-community</a:t>
            </a:r>
            <a:r>
              <a:rPr lang="en-US" altLang="ko-KR" sz="800" dirty="0">
                <a:latin typeface="HY그래픽M" pitchFamily="18" charset="-127"/>
              </a:rPr>
              <a:t>/</a:t>
            </a:r>
            <a:endParaRPr lang="ko-KR" altLang="en-US" sz="8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8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해외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상용화 사례</a:t>
            </a:r>
            <a:endParaRPr lang="ko-KR" altLang="en-US" dirty="0"/>
          </a:p>
        </p:txBody>
      </p:sp>
      <p:pic>
        <p:nvPicPr>
          <p:cNvPr id="3074" name="Picture 2" descr="amazon go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80571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89364" y="6563872"/>
            <a:ext cx="31999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HY그래픽M" pitchFamily="18" charset="-127"/>
              </a:rPr>
              <a:t>출처 </a:t>
            </a:r>
            <a:r>
              <a:rPr lang="en-US" altLang="ko-KR" sz="700" dirty="0">
                <a:latin typeface="HY그래픽M" pitchFamily="18" charset="-127"/>
              </a:rPr>
              <a:t>: https://edition.cnn.com/2018/10/03/tech/amazon-go/index.html</a:t>
            </a:r>
            <a:endParaRPr lang="ko-KR" altLang="en-US" sz="700" dirty="0">
              <a:latin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62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16576</TotalTime>
  <Words>3474</Words>
  <Application>Microsoft Office PowerPoint</Application>
  <PresentationFormat>화면 슬라이드 쇼(4:3)</PresentationFormat>
  <Paragraphs>742</Paragraphs>
  <Slides>69</Slides>
  <Notes>43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0" baseType="lpstr">
      <vt:lpstr>가을</vt:lpstr>
      <vt:lpstr>라즈베리파이 IoT 입문 </vt:lpstr>
      <vt:lpstr>교육 내용</vt:lpstr>
      <vt:lpstr>강의 진행 방향</vt:lpstr>
      <vt:lpstr>오늘의 학습목표</vt:lpstr>
      <vt:lpstr>IoT 정의</vt:lpstr>
      <vt:lpstr> IoT 장비의 증가 추이</vt:lpstr>
      <vt:lpstr>IoT 기술 적용대상</vt:lpstr>
      <vt:lpstr>IoT기술 군용 사례</vt:lpstr>
      <vt:lpstr>해외 IoT 상용화 사례</vt:lpstr>
      <vt:lpstr>해외 IoT사례 기술 분석</vt:lpstr>
      <vt:lpstr>국내 IoT 가전 상용화 사례</vt:lpstr>
      <vt:lpstr>라즈베리파이 소개</vt:lpstr>
      <vt:lpstr>라즈베리파이 재단</vt:lpstr>
      <vt:lpstr>아두이노와 라즈베리파이 비교</vt:lpstr>
      <vt:lpstr>라즈베리파이 역사</vt:lpstr>
      <vt:lpstr>라즈베리파이3 B+ Spec</vt:lpstr>
      <vt:lpstr>라즈베리파이 H/W</vt:lpstr>
      <vt:lpstr>BCM2837B0 AP</vt:lpstr>
      <vt:lpstr>ARM CPU</vt:lpstr>
      <vt:lpstr>ARM vs Intel</vt:lpstr>
      <vt:lpstr>VideoCore IV GPU</vt:lpstr>
      <vt:lpstr>GPU(모바일) 성능비교</vt:lpstr>
      <vt:lpstr>GPU(PC) 성능비교</vt:lpstr>
      <vt:lpstr>라즈베리파이 OS</vt:lpstr>
      <vt:lpstr>사용시 주의사항</vt:lpstr>
      <vt:lpstr>리눅스 소개</vt:lpstr>
      <vt:lpstr>임베디드 리눅스 시스템</vt:lpstr>
      <vt:lpstr>RASPBIAN 소개</vt:lpstr>
      <vt:lpstr>Debian linux 버전</vt:lpstr>
      <vt:lpstr>RASPBIAN 다운로드</vt:lpstr>
      <vt:lpstr>RASPBIAN 설치</vt:lpstr>
      <vt:lpstr>RASPBIAN 설치</vt:lpstr>
      <vt:lpstr>내 라즈베리파이 찾기</vt:lpstr>
      <vt:lpstr>라즈베리파이 접속</vt:lpstr>
      <vt:lpstr>라즈베리파이 접속 설정</vt:lpstr>
      <vt:lpstr>라즈베리파이 접속 설정</vt:lpstr>
      <vt:lpstr>Putty 다운로드</vt:lpstr>
      <vt:lpstr>텍스트 콘솔 원격접속(SSH)</vt:lpstr>
      <vt:lpstr>VNC Viewer 다운로드</vt:lpstr>
      <vt:lpstr>GUI환경 원격 접속(VNC)</vt:lpstr>
      <vt:lpstr>리눅스 Shell 기초</vt:lpstr>
      <vt:lpstr>Samba 설치</vt:lpstr>
      <vt:lpstr>SSH 접속 배너 설정</vt:lpstr>
      <vt:lpstr>컴퓨터 종료 및 리부팅</vt:lpstr>
      <vt:lpstr>도움말 보기</vt:lpstr>
      <vt:lpstr>비밀번호 및 호스트 네임 설정</vt:lpstr>
      <vt:lpstr>Super user</vt:lpstr>
      <vt:lpstr>기본 파일 시스템 명령</vt:lpstr>
      <vt:lpstr>파일/디렉터리 목록 확인</vt:lpstr>
      <vt:lpstr>디렉터리 이동 및 생성</vt:lpstr>
      <vt:lpstr>디렉터리 삭제, 복사</vt:lpstr>
      <vt:lpstr>파일 관리</vt:lpstr>
      <vt:lpstr>콘솔 단축키</vt:lpstr>
      <vt:lpstr>GNU nano 에디터 사용</vt:lpstr>
      <vt:lpstr>시스템 시간 설정</vt:lpstr>
      <vt:lpstr>패키지 관리</vt:lpstr>
      <vt:lpstr>시스템 관련 명령어</vt:lpstr>
      <vt:lpstr>리눅스 주요 디렉터리</vt:lpstr>
      <vt:lpstr>리다이렉션과 파이프</vt:lpstr>
      <vt:lpstr>라즈베리파이 설정 도구</vt:lpstr>
      <vt:lpstr>SFTP 클라이언트 설치</vt:lpstr>
      <vt:lpstr>SFTP 설정</vt:lpstr>
      <vt:lpstr>Raspbian 파티션 구성</vt:lpstr>
      <vt:lpstr>디스크 이미지 관리 툴</vt:lpstr>
      <vt:lpstr>SD카드 이미지 백업</vt:lpstr>
      <vt:lpstr>SD카드 이미지 복원</vt:lpstr>
      <vt:lpstr>유용한 사이트 링크</vt:lpstr>
      <vt:lpstr>X윈도우 한글설정 </vt:lpstr>
      <vt:lpstr>수고하셨습니다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a</dc:creator>
  <cp:lastModifiedBy>a</cp:lastModifiedBy>
  <cp:revision>220</cp:revision>
  <cp:lastPrinted>2018-12-15T13:36:49Z</cp:lastPrinted>
  <dcterms:created xsi:type="dcterms:W3CDTF">2018-10-02T02:52:45Z</dcterms:created>
  <dcterms:modified xsi:type="dcterms:W3CDTF">2019-04-16T14:41:18Z</dcterms:modified>
</cp:coreProperties>
</file>